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68" r:id="rId4"/>
  </p:sldMasterIdLst>
  <p:notesMasterIdLst>
    <p:notesMasterId r:id="rId6"/>
  </p:notesMasterIdLst>
  <p:sldIdLst>
    <p:sldId id="516" r:id="rId5"/>
    <p:sldId id="257" r:id="rId7"/>
    <p:sldId id="258" r:id="rId8"/>
    <p:sldId id="260" r:id="rId9"/>
    <p:sldId id="259" r:id="rId10"/>
    <p:sldId id="291" r:id="rId11"/>
    <p:sldId id="281" r:id="rId12"/>
    <p:sldId id="283" r:id="rId13"/>
    <p:sldId id="284" r:id="rId14"/>
    <p:sldId id="261" r:id="rId15"/>
    <p:sldId id="289" r:id="rId16"/>
    <p:sldId id="1103" r:id="rId17"/>
    <p:sldId id="1104" r:id="rId18"/>
    <p:sldId id="1096" r:id="rId19"/>
    <p:sldId id="1097" r:id="rId20"/>
    <p:sldId id="1098" r:id="rId21"/>
    <p:sldId id="1099" r:id="rId22"/>
    <p:sldId id="1093" r:id="rId23"/>
    <p:sldId id="1100" r:id="rId24"/>
    <p:sldId id="1101" r:id="rId25"/>
    <p:sldId id="1102" r:id="rId26"/>
    <p:sldId id="416" r:id="rId27"/>
    <p:sldId id="1106" r:id="rId28"/>
    <p:sldId id="1107" r:id="rId29"/>
    <p:sldId id="1108" r:id="rId30"/>
    <p:sldId id="1109" r:id="rId31"/>
    <p:sldId id="1110" r:id="rId32"/>
    <p:sldId id="1111" r:id="rId33"/>
    <p:sldId id="1112" r:id="rId34"/>
    <p:sldId id="1113" r:id="rId35"/>
    <p:sldId id="1114" r:id="rId36"/>
    <p:sldId id="1115" r:id="rId37"/>
    <p:sldId id="1117" r:id="rId38"/>
    <p:sldId id="518" r:id="rId39"/>
    <p:sldId id="1095" r:id="rId40"/>
    <p:sldId id="1582" r:id="rId41"/>
  </p:sldIdLst>
  <p:sldSz cx="12192000" cy="6858000"/>
  <p:notesSz cx="6735445" cy="9865995"/>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1520" autoAdjust="0"/>
  </p:normalViewPr>
  <p:slideViewPr>
    <p:cSldViewPr snapToGrid="0">
      <p:cViewPr varScale="1">
        <p:scale>
          <a:sx n="116" d="100"/>
          <a:sy n="116" d="100"/>
        </p:scale>
        <p:origin x="4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5" Type="http://schemas.openxmlformats.org/officeDocument/2006/relationships/tags" Target="tags/tag90.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2918830" cy="495029"/>
          </a:xfrm>
          <a:prstGeom prst="rect">
            <a:avLst/>
          </a:prstGeom>
        </p:spPr>
        <p:txBody>
          <a:bodyPr vert="horz" lIns="90754" tIns="45377" rIns="90754" bIns="45377" rtlCol="0"/>
          <a:lstStyle>
            <a:lvl1pPr algn="l">
              <a:defRPr sz="1200"/>
            </a:lvl1pPr>
          </a:lstStyle>
          <a:p>
            <a:endParaRPr lang="zh-CN" altLang="en-US"/>
          </a:p>
        </p:txBody>
      </p:sp>
      <p:sp>
        <p:nvSpPr>
          <p:cNvPr id="3" name="日期占位符 2"/>
          <p:cNvSpPr>
            <a:spLocks noGrp="1"/>
          </p:cNvSpPr>
          <p:nvPr>
            <p:ph type="dt" idx="1"/>
          </p:nvPr>
        </p:nvSpPr>
        <p:spPr>
          <a:xfrm>
            <a:off x="3815375" y="1"/>
            <a:ext cx="2918830" cy="495029"/>
          </a:xfrm>
          <a:prstGeom prst="rect">
            <a:avLst/>
          </a:prstGeom>
        </p:spPr>
        <p:txBody>
          <a:bodyPr vert="horz" lIns="90754" tIns="45377" rIns="90754" bIns="45377" rtlCol="0"/>
          <a:lstStyle>
            <a:lvl1pPr algn="r">
              <a:defRPr sz="1200"/>
            </a:lvl1pPr>
          </a:lstStyle>
          <a:p>
            <a:fld id="{D7D128EA-25CF-4F1D-94BD-3AC66611AF7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0754" tIns="45377" rIns="90754" bIns="45377" rtlCol="0" anchor="ctr"/>
          <a:lstStyle/>
          <a:p>
            <a:endParaRPr lang="zh-CN" altLang="en-US"/>
          </a:p>
        </p:txBody>
      </p:sp>
      <p:sp>
        <p:nvSpPr>
          <p:cNvPr id="5" name="备注占位符 4"/>
          <p:cNvSpPr>
            <a:spLocks noGrp="1"/>
          </p:cNvSpPr>
          <p:nvPr>
            <p:ph type="body" sz="quarter" idx="3"/>
          </p:nvPr>
        </p:nvSpPr>
        <p:spPr>
          <a:xfrm>
            <a:off x="673577" y="4748163"/>
            <a:ext cx="5388610" cy="3884861"/>
          </a:xfrm>
          <a:prstGeom prst="rect">
            <a:avLst/>
          </a:prstGeom>
        </p:spPr>
        <p:txBody>
          <a:bodyPr vert="horz" lIns="90754" tIns="45377" rIns="90754" bIns="45377"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1" y="9371286"/>
            <a:ext cx="2918830" cy="495028"/>
          </a:xfrm>
          <a:prstGeom prst="rect">
            <a:avLst/>
          </a:prstGeom>
        </p:spPr>
        <p:txBody>
          <a:bodyPr vert="horz" lIns="90754" tIns="45377" rIns="90754" bIns="45377"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15375" y="9371286"/>
            <a:ext cx="2918830" cy="495028"/>
          </a:xfrm>
          <a:prstGeom prst="rect">
            <a:avLst/>
          </a:prstGeom>
        </p:spPr>
        <p:txBody>
          <a:bodyPr vert="horz" lIns="90754" tIns="45377" rIns="90754" bIns="45377" rtlCol="0" anchor="b"/>
          <a:lstStyle>
            <a:lvl1pPr algn="r">
              <a:defRPr sz="1200"/>
            </a:lvl1pPr>
          </a:lstStyle>
          <a:p>
            <a:fld id="{D5A74D96-1256-47F9-A1D4-0CF53CCA561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幻灯片图像占位符 1"/>
          <p:cNvSpPr>
            <a:spLocks noGrp="1" noRot="1" noChangeAspect="1" noChangeArrowheads="1" noTextEdit="1"/>
          </p:cNvSpPr>
          <p:nvPr>
            <p:ph type="sldImg" idx="4294967295"/>
          </p:nvPr>
        </p:nvSpPr>
        <p:spPr bwMode="auto">
          <a:noFill/>
          <a:ln>
            <a:solidFill>
              <a:srgbClr val="000000"/>
            </a:solidFill>
            <a:miter lim="800000"/>
          </a:ln>
        </p:spPr>
      </p:sp>
      <p:sp>
        <p:nvSpPr>
          <p:cNvPr id="13107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131076" name="灯片编号占位符 3"/>
          <p:cNvSpPr>
            <a:spLocks noGrp="1" noChangeArrowheads="1"/>
          </p:cNvSpPr>
          <p:nvPr>
            <p:ph type="sldNum" sz="quarter" idx="5"/>
          </p:nvPr>
        </p:nvSpPr>
        <p:spPr bwMode="auto">
          <a:noFill/>
          <a:ln>
            <a:miter lim="800000"/>
          </a:ln>
        </p:spPr>
        <p:txBody>
          <a:bodyPr/>
          <a:lstStyle/>
          <a:p>
            <a:fld id="{10AF365C-93DE-4675-8F92-39C90A65356B}" type="slidenum">
              <a:rPr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幻灯片图像占位符 1"/>
          <p:cNvSpPr>
            <a:spLocks noGrp="1" noRot="1" noChangeAspect="1"/>
          </p:cNvSpPr>
          <p:nvPr>
            <p:ph type="sldImg"/>
          </p:nvPr>
        </p:nvSpPr>
        <p:spPr/>
      </p:sp>
      <p:sp>
        <p:nvSpPr>
          <p:cNvPr id="1048621" name="备注占位符 2"/>
          <p:cNvSpPr>
            <a:spLocks noGrp="1"/>
          </p:cNvSpPr>
          <p:nvPr>
            <p:ph type="body" idx="1"/>
          </p:nvPr>
        </p:nvSpPr>
        <p:spPr/>
        <p:txBody>
          <a:bodyPr/>
          <a:lstStyle/>
          <a:p>
            <a:endParaRPr lang="zh-CN" altLang="en-US" dirty="0"/>
          </a:p>
        </p:txBody>
      </p:sp>
      <p:sp>
        <p:nvSpPr>
          <p:cNvPr id="1048622" name="灯片编号占位符 3"/>
          <p:cNvSpPr>
            <a:spLocks noGrp="1"/>
          </p:cNvSpPr>
          <p:nvPr>
            <p:ph type="sldNum" sz="quarter" idx="5"/>
          </p:nvPr>
        </p:nvSpPr>
        <p:spPr/>
        <p:txBody>
          <a:bodyPr/>
          <a:lstStyle/>
          <a:p>
            <a:pPr defTabSz="1017270">
              <a:defRPr/>
            </a:pPr>
            <a:fld id="{E8CC0E58-710F-49F0-8A55-82B6AF573187}" type="slidenum">
              <a:rPr lang="zh-CN" altLang="en-US" sz="1300">
                <a:solidFill>
                  <a:prstClr val="black"/>
                </a:solidFill>
                <a:latin typeface="等线" panose="02010600030101010101" pitchFamily="2" charset="-122"/>
                <a:ea typeface="等线" panose="02010600030101010101" pitchFamily="2" charset="-122"/>
              </a:rPr>
            </a:fld>
            <a:endParaRPr lang="zh-CN" altLang="en-US" sz="1300">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幻灯片图像占位符 1"/>
          <p:cNvSpPr>
            <a:spLocks noGrp="1" noRot="1" noChangeAspect="1"/>
          </p:cNvSpPr>
          <p:nvPr>
            <p:ph type="sldImg"/>
          </p:nvPr>
        </p:nvSpPr>
        <p:spPr/>
      </p:sp>
      <p:sp>
        <p:nvSpPr>
          <p:cNvPr id="1048621" name="备注占位符 2"/>
          <p:cNvSpPr>
            <a:spLocks noGrp="1"/>
          </p:cNvSpPr>
          <p:nvPr>
            <p:ph type="body" idx="1"/>
          </p:nvPr>
        </p:nvSpPr>
        <p:spPr/>
        <p:txBody>
          <a:bodyPr/>
          <a:lstStyle/>
          <a:p>
            <a:endParaRPr lang="zh-CN" altLang="en-US" dirty="0"/>
          </a:p>
        </p:txBody>
      </p:sp>
      <p:sp>
        <p:nvSpPr>
          <p:cNvPr id="1048622" name="灯片编号占位符 3"/>
          <p:cNvSpPr>
            <a:spLocks noGrp="1"/>
          </p:cNvSpPr>
          <p:nvPr>
            <p:ph type="sldNum" sz="quarter" idx="5"/>
          </p:nvPr>
        </p:nvSpPr>
        <p:spPr/>
        <p:txBody>
          <a:bodyPr/>
          <a:lstStyle/>
          <a:p>
            <a:pPr defTabSz="1017270">
              <a:defRPr/>
            </a:pPr>
            <a:fld id="{E8CC0E58-710F-49F0-8A55-82B6AF573187}" type="slidenum">
              <a:rPr lang="zh-CN" altLang="en-US" sz="1300">
                <a:solidFill>
                  <a:prstClr val="black"/>
                </a:solidFill>
                <a:latin typeface="等线" panose="02010600030101010101" pitchFamily="2" charset="-122"/>
                <a:ea typeface="等线" panose="02010600030101010101" pitchFamily="2" charset="-122"/>
              </a:rPr>
            </a:fld>
            <a:endParaRPr lang="zh-CN" altLang="en-US" sz="1300">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幻灯片图像占位符 1"/>
          <p:cNvSpPr>
            <a:spLocks noGrp="1" noRot="1" noChangeAspect="1"/>
          </p:cNvSpPr>
          <p:nvPr>
            <p:ph type="sldImg"/>
          </p:nvPr>
        </p:nvSpPr>
        <p:spPr/>
      </p:sp>
      <p:sp>
        <p:nvSpPr>
          <p:cNvPr id="1048621" name="备注占位符 2"/>
          <p:cNvSpPr>
            <a:spLocks noGrp="1"/>
          </p:cNvSpPr>
          <p:nvPr>
            <p:ph type="body" idx="1"/>
          </p:nvPr>
        </p:nvSpPr>
        <p:spPr/>
        <p:txBody>
          <a:bodyPr/>
          <a:lstStyle/>
          <a:p>
            <a:endParaRPr lang="zh-CN" altLang="en-US" dirty="0"/>
          </a:p>
        </p:txBody>
      </p:sp>
      <p:sp>
        <p:nvSpPr>
          <p:cNvPr id="1048622" name="灯片编号占位符 3"/>
          <p:cNvSpPr>
            <a:spLocks noGrp="1"/>
          </p:cNvSpPr>
          <p:nvPr>
            <p:ph type="sldNum" sz="quarter" idx="5"/>
          </p:nvPr>
        </p:nvSpPr>
        <p:spPr/>
        <p:txBody>
          <a:bodyPr/>
          <a:lstStyle/>
          <a:p>
            <a:pPr defTabSz="1017270">
              <a:defRPr/>
            </a:pPr>
            <a:fld id="{E8CC0E58-710F-49F0-8A55-82B6AF573187}" type="slidenum">
              <a:rPr lang="zh-CN" altLang="en-US" sz="1300">
                <a:solidFill>
                  <a:prstClr val="black"/>
                </a:solidFill>
                <a:latin typeface="等线" panose="02010600030101010101" pitchFamily="2" charset="-122"/>
                <a:ea typeface="等线" panose="02010600030101010101" pitchFamily="2" charset="-122"/>
              </a:rPr>
            </a:fld>
            <a:endParaRPr lang="zh-CN" altLang="en-US" sz="1300">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幻灯片图像占位符 1"/>
          <p:cNvSpPr>
            <a:spLocks noGrp="1" noRot="1" noChangeAspect="1"/>
          </p:cNvSpPr>
          <p:nvPr>
            <p:ph type="sldImg"/>
          </p:nvPr>
        </p:nvSpPr>
        <p:spPr/>
      </p:sp>
      <p:sp>
        <p:nvSpPr>
          <p:cNvPr id="1048621" name="备注占位符 2"/>
          <p:cNvSpPr>
            <a:spLocks noGrp="1"/>
          </p:cNvSpPr>
          <p:nvPr>
            <p:ph type="body" idx="1"/>
          </p:nvPr>
        </p:nvSpPr>
        <p:spPr/>
        <p:txBody>
          <a:bodyPr/>
          <a:lstStyle/>
          <a:p>
            <a:endParaRPr lang="zh-CN" altLang="en-US" dirty="0"/>
          </a:p>
        </p:txBody>
      </p:sp>
      <p:sp>
        <p:nvSpPr>
          <p:cNvPr id="1048622" name="灯片编号占位符 3"/>
          <p:cNvSpPr>
            <a:spLocks noGrp="1"/>
          </p:cNvSpPr>
          <p:nvPr>
            <p:ph type="sldNum" sz="quarter" idx="5"/>
          </p:nvPr>
        </p:nvSpPr>
        <p:spPr/>
        <p:txBody>
          <a:bodyPr/>
          <a:lstStyle/>
          <a:p>
            <a:pPr defTabSz="1017270">
              <a:defRPr/>
            </a:pPr>
            <a:fld id="{E8CC0E58-710F-49F0-8A55-82B6AF573187}" type="slidenum">
              <a:rPr lang="zh-CN" altLang="en-US" sz="1300">
                <a:solidFill>
                  <a:prstClr val="black"/>
                </a:solidFill>
                <a:latin typeface="等线" panose="02010600030101010101" pitchFamily="2" charset="-122"/>
                <a:ea typeface="等线" panose="02010600030101010101" pitchFamily="2" charset="-122"/>
              </a:rPr>
            </a:fld>
            <a:endParaRPr lang="zh-CN" altLang="en-US" sz="1300">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幻灯片图像占位符 1"/>
          <p:cNvSpPr>
            <a:spLocks noGrp="1" noRot="1" noChangeAspect="1"/>
          </p:cNvSpPr>
          <p:nvPr>
            <p:ph type="sldImg"/>
          </p:nvPr>
        </p:nvSpPr>
        <p:spPr/>
      </p:sp>
      <p:sp>
        <p:nvSpPr>
          <p:cNvPr id="1048621" name="备注占位符 2"/>
          <p:cNvSpPr>
            <a:spLocks noGrp="1"/>
          </p:cNvSpPr>
          <p:nvPr>
            <p:ph type="body" idx="1"/>
          </p:nvPr>
        </p:nvSpPr>
        <p:spPr/>
        <p:txBody>
          <a:bodyPr/>
          <a:lstStyle/>
          <a:p>
            <a:endParaRPr lang="zh-CN" altLang="en-US" dirty="0"/>
          </a:p>
        </p:txBody>
      </p:sp>
      <p:sp>
        <p:nvSpPr>
          <p:cNvPr id="1048622" name="灯片编号占位符 3"/>
          <p:cNvSpPr>
            <a:spLocks noGrp="1"/>
          </p:cNvSpPr>
          <p:nvPr>
            <p:ph type="sldNum" sz="quarter" idx="5"/>
          </p:nvPr>
        </p:nvSpPr>
        <p:spPr/>
        <p:txBody>
          <a:bodyPr/>
          <a:lstStyle/>
          <a:p>
            <a:pPr defTabSz="1017270">
              <a:defRPr/>
            </a:pPr>
            <a:fld id="{E8CC0E58-710F-49F0-8A55-82B6AF573187}" type="slidenum">
              <a:rPr lang="zh-CN" altLang="en-US" sz="1300">
                <a:solidFill>
                  <a:prstClr val="black"/>
                </a:solidFill>
                <a:latin typeface="等线" panose="02010600030101010101" pitchFamily="2" charset="-122"/>
                <a:ea typeface="等线" panose="02010600030101010101" pitchFamily="2" charset="-122"/>
              </a:rPr>
            </a:fld>
            <a:endParaRPr lang="zh-CN" altLang="en-US" sz="1300">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74D96-1256-47F9-A1D4-0CF53CCA561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A74D96-1256-47F9-A1D4-0CF53CCA561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幻灯片图像占位符 1"/>
          <p:cNvSpPr>
            <a:spLocks noGrp="1" noRot="1" noChangeAspect="1"/>
          </p:cNvSpPr>
          <p:nvPr>
            <p:ph type="sldImg"/>
          </p:nvPr>
        </p:nvSpPr>
        <p:spPr/>
      </p:sp>
      <p:sp>
        <p:nvSpPr>
          <p:cNvPr id="1048621" name="备注占位符 2"/>
          <p:cNvSpPr>
            <a:spLocks noGrp="1"/>
          </p:cNvSpPr>
          <p:nvPr>
            <p:ph type="body" idx="1"/>
          </p:nvPr>
        </p:nvSpPr>
        <p:spPr/>
        <p:txBody>
          <a:bodyPr/>
          <a:lstStyle/>
          <a:p>
            <a:endParaRPr lang="zh-CN" altLang="en-US" dirty="0"/>
          </a:p>
        </p:txBody>
      </p:sp>
      <p:sp>
        <p:nvSpPr>
          <p:cNvPr id="1048622" name="灯片编号占位符 3"/>
          <p:cNvSpPr>
            <a:spLocks noGrp="1"/>
          </p:cNvSpPr>
          <p:nvPr>
            <p:ph type="sldNum" sz="quarter" idx="5"/>
          </p:nvPr>
        </p:nvSpPr>
        <p:spPr/>
        <p:txBody>
          <a:bodyPr/>
          <a:lstStyle/>
          <a:p>
            <a:pPr defTabSz="1017270">
              <a:defRPr/>
            </a:pPr>
            <a:fld id="{E8CC0E58-710F-49F0-8A55-82B6AF573187}" type="slidenum">
              <a:rPr lang="zh-CN" altLang="en-US" sz="1300">
                <a:solidFill>
                  <a:prstClr val="black"/>
                </a:solidFill>
                <a:latin typeface="等线" panose="02010600030101010101" pitchFamily="2" charset="-122"/>
                <a:ea typeface="等线" panose="02010600030101010101" pitchFamily="2" charset="-122"/>
              </a:rPr>
            </a:fld>
            <a:endParaRPr lang="zh-CN" altLang="en-US" sz="1300">
              <a:solidFill>
                <a:prstClr val="black"/>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8C8AA2-52CE-4995-9570-844385EEBF0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4.png"/><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3329785-DA53-413E-B194-10C997BA846F}"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9448800" y="6492875"/>
            <a:ext cx="2743200" cy="365125"/>
          </a:xfrm>
        </p:spPr>
        <p:txBody>
          <a:bodyPr/>
          <a:lstStyle>
            <a:lvl1pPr>
              <a:defRPr sz="1600" b="1">
                <a:latin typeface="Times New Roman" panose="02020603050405020304" pitchFamily="18" charset="0"/>
                <a:cs typeface="Times New Roman" panose="02020603050405020304" pitchFamily="18" charset="0"/>
              </a:defRPr>
            </a:lvl1pPr>
          </a:lstStyle>
          <a:p>
            <a:fld id="{DE043A5B-A4FA-4805-8945-54DF88EB213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1D305F3-706A-4E92-8D83-ACD1AE2AF914}"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043A5B-A4FA-4805-8945-54DF88EB213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3B3BD3-CDA0-40ED-BA6F-090197FB6266}"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043A5B-A4FA-4805-8945-54DF88EB213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4" name="灯片编号占位符 5"/>
          <p:cNvSpPr>
            <a:spLocks noGrp="1"/>
          </p:cNvSpPr>
          <p:nvPr>
            <p:ph type="sldNum" sz="quarter" idx="12"/>
          </p:nvPr>
        </p:nvSpPr>
        <p:spPr>
          <a:xfrm>
            <a:off x="9258300" y="6492875"/>
            <a:ext cx="2743200" cy="365125"/>
          </a:xfrm>
        </p:spPr>
        <p:txBody>
          <a:bodyPr/>
          <a:lstStyle/>
          <a:p>
            <a:fld id="{83AA202A-E20C-4FEB-B7B9-F4D55C34FC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27" t="11280" r="-128" b="14172"/>
          <a:stretch>
            <a:fillRect/>
          </a:stretch>
        </p:blipFill>
        <p:spPr>
          <a:xfrm>
            <a:off x="0" y="-1"/>
            <a:ext cx="12240683" cy="6858001"/>
          </a:xfrm>
          <a:prstGeom prst="rect">
            <a:avLst/>
          </a:prstGeom>
        </p:spPr>
      </p:pic>
      <p:sp>
        <p:nvSpPr>
          <p:cNvPr id="2" name="矩形 1"/>
          <p:cNvSpPr/>
          <p:nvPr userDrawn="1"/>
        </p:nvSpPr>
        <p:spPr>
          <a:xfrm>
            <a:off x="-720757" y="0"/>
            <a:ext cx="548680" cy="548680"/>
          </a:xfrm>
          <a:prstGeom prst="rect">
            <a:avLst/>
          </a:prstGeom>
          <a:solidFill>
            <a:srgbClr val="004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99"/>
          <a:stretch>
            <a:fillRect/>
          </a:stretch>
        </p:blipFill>
        <p:spPr>
          <a:xfrm>
            <a:off x="1" y="-1"/>
            <a:ext cx="12191999" cy="6858001"/>
          </a:xfrm>
          <a:prstGeom prst="rect">
            <a:avLst/>
          </a:prstGeom>
        </p:spPr>
      </p:pic>
      <p:sp>
        <p:nvSpPr>
          <p:cNvPr id="12" name="矩形 11"/>
          <p:cNvSpPr/>
          <p:nvPr userDrawn="1"/>
        </p:nvSpPr>
        <p:spPr>
          <a:xfrm>
            <a:off x="1" y="0"/>
            <a:ext cx="12200996"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矩形 1"/>
          <p:cNvSpPr/>
          <p:nvPr userDrawn="1"/>
        </p:nvSpPr>
        <p:spPr>
          <a:xfrm>
            <a:off x="0" y="190500"/>
            <a:ext cx="698500" cy="69514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userDrawn="1"/>
        </p:nvSpPr>
        <p:spPr>
          <a:xfrm>
            <a:off x="-8996" y="286077"/>
            <a:ext cx="1054100" cy="523220"/>
          </a:xfrm>
          <a:prstGeom prst="rect">
            <a:avLst/>
          </a:prstGeom>
          <a:noFill/>
        </p:spPr>
        <p:txBody>
          <a:bodyPr wrap="square" rtlCol="0">
            <a:spAutoFit/>
          </a:bodyPr>
          <a:lstStyle/>
          <a:p>
            <a:r>
              <a:rPr lang="zh-CN" altLang="en-US" sz="2800" dirty="0"/>
              <a:t>标题</a:t>
            </a:r>
            <a:endParaRPr lang="zh-CN" altLang="en-US" sz="2800" dirty="0"/>
          </a:p>
        </p:txBody>
      </p:sp>
      <p:sp>
        <p:nvSpPr>
          <p:cNvPr id="6" name="矩形 5"/>
          <p:cNvSpPr/>
          <p:nvPr userDrawn="1"/>
        </p:nvSpPr>
        <p:spPr>
          <a:xfrm>
            <a:off x="869156" y="200116"/>
            <a:ext cx="8262144" cy="69514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99"/>
          <a:stretch>
            <a:fillRect/>
          </a:stretch>
        </p:blipFill>
        <p:spPr>
          <a:xfrm>
            <a:off x="1" y="-1"/>
            <a:ext cx="12191999" cy="6858001"/>
          </a:xfrm>
          <a:prstGeom prst="rect">
            <a:avLst/>
          </a:prstGeom>
        </p:spPr>
      </p:pic>
      <p:sp>
        <p:nvSpPr>
          <p:cNvPr id="12" name="矩形 11"/>
          <p:cNvSpPr/>
          <p:nvPr userDrawn="1"/>
        </p:nvSpPr>
        <p:spPr>
          <a:xfrm>
            <a:off x="1" y="0"/>
            <a:ext cx="12200996"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99"/>
          <a:stretch>
            <a:fillRect/>
          </a:stretch>
        </p:blipFill>
        <p:spPr>
          <a:xfrm>
            <a:off x="1" y="-1"/>
            <a:ext cx="12191999" cy="6858001"/>
          </a:xfrm>
          <a:prstGeom prst="rect">
            <a:avLst/>
          </a:prstGeom>
        </p:spPr>
      </p:pic>
      <p:sp>
        <p:nvSpPr>
          <p:cNvPr id="12" name="矩形 11"/>
          <p:cNvSpPr/>
          <p:nvPr userDrawn="1"/>
        </p:nvSpPr>
        <p:spPr>
          <a:xfrm>
            <a:off x="1" y="0"/>
            <a:ext cx="12200996"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050" name="文本框 1"/>
          <p:cNvSpPr txBox="1"/>
          <p:nvPr/>
        </p:nvSpPr>
        <p:spPr>
          <a:xfrm>
            <a:off x="11209338" y="6381750"/>
            <a:ext cx="790575" cy="338138"/>
          </a:xfrm>
          <a:prstGeom prst="rect">
            <a:avLst/>
          </a:prstGeom>
          <a:noFill/>
          <a:ln w="9525">
            <a:noFill/>
          </a:ln>
        </p:spPr>
        <p:txBody>
          <a:bodyPr wrap="square" anchor="t" anchorCtr="0">
            <a:spAutoFit/>
          </a:bodyPr>
          <a:lstStyle/>
          <a:p>
            <a:pPr lvl="0" algn="ctr"/>
            <a:r>
              <a:rPr lang="zh-CN" altLang="en-US" sz="1600" dirty="0">
                <a:latin typeface="Magneto" panose="04030805050802020D02" pitchFamily="82" charset="0"/>
                <a:ea typeface="等线" panose="02010600030101010101" pitchFamily="2" charset="-122"/>
              </a:rPr>
              <a:t>◄</a:t>
            </a:r>
            <a:fld id="{9A0DB2DC-4C9A-4742-B13C-FB6460FD3503}" type="slidenum">
              <a:rPr lang="zh-CN" altLang="en-US" sz="1600">
                <a:latin typeface="Magneto" panose="04030805050802020D02" pitchFamily="82" charset="0"/>
                <a:ea typeface="等线" panose="02010600030101010101" pitchFamily="2" charset="-122"/>
              </a:rPr>
            </a:fld>
            <a:r>
              <a:rPr lang="zh-CN" altLang="en-US" sz="1600" dirty="0">
                <a:latin typeface="Magneto" panose="04030805050802020D02" pitchFamily="82" charset="0"/>
                <a:ea typeface="等线" panose="02010600030101010101" pitchFamily="2" charset="-122"/>
              </a:rPr>
              <a:t>►</a:t>
            </a:r>
            <a:endParaRPr lang="zh-CN" altLang="en-US" sz="1600" dirty="0">
              <a:latin typeface="Magneto" panose="04030805050802020D02" pitchFamily="82" charset="0"/>
              <a:ea typeface="等线" panose="02010600030101010101" pitchFamily="2" charset="-122"/>
            </a:endParaRPr>
          </a:p>
        </p:txBody>
      </p:sp>
      <p:pic>
        <p:nvPicPr>
          <p:cNvPr id="2051" name="图片 2"/>
          <p:cNvPicPr>
            <a:picLocks noChangeAspect="1"/>
          </p:cNvPicPr>
          <p:nvPr/>
        </p:nvPicPr>
        <p:blipFill>
          <a:blip r:embed="rId2"/>
          <a:stretch>
            <a:fillRect/>
          </a:stretch>
        </p:blipFill>
        <p:spPr>
          <a:xfrm>
            <a:off x="11195050" y="223838"/>
            <a:ext cx="814388" cy="809625"/>
          </a:xfrm>
          <a:prstGeom prst="rect">
            <a:avLst/>
          </a:prstGeom>
          <a:noFill/>
          <a:ln w="9525">
            <a:noFill/>
          </a:ln>
        </p:spPr>
      </p:pic>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CF633A-5EAC-44AC-BAD4-6BDA09F17017}"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043A5B-A4FA-4805-8945-54DF88EB213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074" name="图片 4"/>
          <p:cNvPicPr>
            <a:picLocks noChangeAspect="1"/>
          </p:cNvPicPr>
          <p:nvPr>
            <p:custDataLst>
              <p:tags r:id="rId2"/>
            </p:custDataLst>
          </p:nvPr>
        </p:nvPicPr>
        <p:blipFill>
          <a:blip r:embed="rId3"/>
          <a:stretch>
            <a:fillRect/>
          </a:stretch>
        </p:blipFill>
        <p:spPr>
          <a:xfrm>
            <a:off x="0" y="0"/>
            <a:ext cx="12192000" cy="1071563"/>
          </a:xfrm>
          <a:prstGeom prst="rect">
            <a:avLst/>
          </a:prstGeom>
          <a:noFill/>
          <a:ln w="9525" cap="flat" cmpd="sng">
            <a:solidFill>
              <a:srgbClr val="0000FF"/>
            </a:solidFill>
            <a:prstDash val="solid"/>
            <a:round/>
            <a:headEnd type="none" w="med" len="med"/>
            <a:tailEnd type="none" w="med" len="med"/>
          </a:ln>
        </p:spPr>
      </p:pic>
      <p:sp>
        <p:nvSpPr>
          <p:cNvPr id="3075" name="文本框 2"/>
          <p:cNvSpPr txBox="1"/>
          <p:nvPr/>
        </p:nvSpPr>
        <p:spPr>
          <a:xfrm>
            <a:off x="11160125" y="6388100"/>
            <a:ext cx="889000" cy="307975"/>
          </a:xfrm>
          <a:prstGeom prst="rect">
            <a:avLst/>
          </a:prstGeom>
          <a:noFill/>
          <a:ln w="9525">
            <a:noFill/>
          </a:ln>
        </p:spPr>
        <p:txBody>
          <a:bodyPr wrap="square" anchor="t" anchorCtr="0">
            <a:spAutoFit/>
          </a:bodyPr>
          <a:lstStyle/>
          <a:p>
            <a:pPr lvl="0" algn="ctr"/>
            <a:r>
              <a:rPr lang="en-US" altLang="zh-CN" sz="1400" dirty="0">
                <a:latin typeface="微软雅黑" panose="020B0503020204020204" pitchFamily="34" charset="-122"/>
                <a:ea typeface="微软雅黑" panose="020B0503020204020204" pitchFamily="34" charset="-122"/>
              </a:rPr>
              <a:t>-</a:t>
            </a:r>
            <a:fld id="{9A0DB2DC-4C9A-4742-B13C-FB6460FD3503}" type="slidenum">
              <a:rPr lang="zh-CN" altLang="en-US" sz="1400">
                <a:latin typeface="微软雅黑" panose="020B0503020204020204" pitchFamily="34" charset="-122"/>
                <a:ea typeface="微软雅黑" panose="020B0503020204020204" pitchFamily="34" charset="-122"/>
              </a:rPr>
            </a:fld>
            <a:r>
              <a:rPr lang="en-US" altLang="zh-CN" sz="1400" dirty="0">
                <a:latin typeface="微软雅黑" panose="020B0503020204020204" pitchFamily="34" charset="-122"/>
                <a:ea typeface="微软雅黑" panose="020B0503020204020204" pitchFamily="34" charset="-122"/>
              </a:rPr>
              <a:t>-</a:t>
            </a:r>
            <a:endParaRPr lang="zh-CN" altLang="en-US" sz="1600" dirty="0">
              <a:latin typeface="Magneto" panose="04030805050802020D02" pitchFamily="82" charset="0"/>
              <a:ea typeface="等线" panose="02010600030101010101" pitchFamily="2" charset="-122"/>
            </a:endParaRPr>
          </a:p>
        </p:txBody>
      </p:sp>
      <p:pic>
        <p:nvPicPr>
          <p:cNvPr id="3076" name="图片 3"/>
          <p:cNvPicPr>
            <a:picLocks noChangeAspect="1"/>
          </p:cNvPicPr>
          <p:nvPr/>
        </p:nvPicPr>
        <p:blipFill>
          <a:blip r:embed="rId4">
            <a:lum bright="69998" contrast="-70001"/>
          </a:blip>
          <a:stretch>
            <a:fillRect/>
          </a:stretch>
        </p:blipFill>
        <p:spPr>
          <a:xfrm>
            <a:off x="11196638" y="130175"/>
            <a:ext cx="815975" cy="811213"/>
          </a:xfrm>
          <a:prstGeom prst="rect">
            <a:avLst/>
          </a:prstGeom>
          <a:noFill/>
          <a:ln w="9525">
            <a:noFill/>
          </a:ln>
        </p:spPr>
      </p:pic>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lum bright="70000" contrast="-70000"/>
          </a:blip>
          <a:srcRect/>
          <a:stretch>
            <a:fillRect/>
          </a:stretch>
        </p:blipFill>
        <p:spPr>
          <a:xfrm>
            <a:off x="-66674" y="3935856"/>
            <a:ext cx="12192000" cy="3369616"/>
          </a:xfrm>
          <a:prstGeom prst="rect">
            <a:avLst/>
          </a:prstGeom>
          <a:effectLst>
            <a:softEdge rad="635000"/>
          </a:effectLst>
        </p:spPr>
      </p:pic>
      <p:pic>
        <p:nvPicPr>
          <p:cNvPr id="4099" name="图片 2"/>
          <p:cNvPicPr>
            <a:picLocks noChangeAspect="1"/>
          </p:cNvPicPr>
          <p:nvPr/>
        </p:nvPicPr>
        <p:blipFill>
          <a:blip r:embed="rId3"/>
          <a:stretch>
            <a:fillRect/>
          </a:stretch>
        </p:blipFill>
        <p:spPr>
          <a:xfrm>
            <a:off x="11195050" y="223838"/>
            <a:ext cx="814388" cy="809625"/>
          </a:xfrm>
          <a:prstGeom prst="rect">
            <a:avLst/>
          </a:prstGeom>
          <a:noFill/>
          <a:ln w="9525">
            <a:noFill/>
          </a:ln>
        </p:spPr>
      </p:pic>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867670A-F03D-4240-BA98-B92F36BB3476}"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043A5B-A4FA-4805-8945-54DF88EB213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7DFB5A0-1D2E-446F-A4A8-B5A085710BA2}"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043A5B-A4FA-4805-8945-54DF88EB213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37E3DF7-A4EA-4AAE-A0FD-EE836A8C0031}"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043A5B-A4FA-4805-8945-54DF88EB213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50D4495-FFAD-4E9B-B36A-D9B4B428471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E043A5B-A4FA-4805-8945-54DF88EB213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ECD9920-8154-45E6-A3CB-571C8FBEF11F}"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9209902" y="6270454"/>
            <a:ext cx="2743200" cy="365125"/>
          </a:xfrm>
        </p:spPr>
        <p:txBody>
          <a:bodyPr/>
          <a:lstStyle>
            <a:lvl1pPr>
              <a:defRPr sz="1400" b="1">
                <a:latin typeface="Times New Roman" panose="02020603050405020304" pitchFamily="18" charset="0"/>
                <a:cs typeface="Times New Roman" panose="02020603050405020304" pitchFamily="18" charset="0"/>
              </a:defRPr>
            </a:lvl1pPr>
          </a:lstStyle>
          <a:p>
            <a:fld id="{DE043A5B-A4FA-4805-8945-54DF88EB213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019E9D1-4FFC-4641-BB06-2C1329B3D571}"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043A5B-A4FA-4805-8945-54DF88EB213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CA91423-5B59-4933-8FE6-0564CD5C26DA}"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043A5B-A4FA-4805-8945-54DF88EB213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C2C50-4B94-44C9-8732-46EE1EC44050}"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43A5B-A4FA-4805-8945-54DF88EB213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8.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2" Type="http://schemas.openxmlformats.org/officeDocument/2006/relationships/notesSlide" Target="../notesSlides/notesSlide12.xml"/><Relationship Id="rId11" Type="http://schemas.openxmlformats.org/officeDocument/2006/relationships/slideLayout" Target="../slideLayouts/slideLayout7.xml"/><Relationship Id="rId10" Type="http://schemas.openxmlformats.org/officeDocument/2006/relationships/tags" Target="../tags/tag47.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3" Type="http://schemas.openxmlformats.org/officeDocument/2006/relationships/notesSlide" Target="../notesSlides/notesSlide13.xml"/><Relationship Id="rId12" Type="http://schemas.openxmlformats.org/officeDocument/2006/relationships/slideLayout" Target="../slideLayouts/slideLayout7.xml"/><Relationship Id="rId11" Type="http://schemas.openxmlformats.org/officeDocument/2006/relationships/image" Target="../media/image25.jpeg"/><Relationship Id="rId10" Type="http://schemas.openxmlformats.org/officeDocument/2006/relationships/tags" Target="../tags/tag56.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7.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image" Target="../media/image9.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0.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tags" Target="../tags/tag88.xml"/><Relationship Id="rId1" Type="http://schemas.openxmlformats.org/officeDocument/2006/relationships/image" Target="../media/image9.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tags" Target="../tags/tag89.xml"/><Relationship Id="rId1"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image" Target="../media/image9.pn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3" Type="http://schemas.openxmlformats.org/officeDocument/2006/relationships/notesSlide" Target="../notesSlides/notesSlide4.xml"/><Relationship Id="rId22" Type="http://schemas.openxmlformats.org/officeDocument/2006/relationships/slideLayout" Target="../slideLayouts/slideLayout7.xml"/><Relationship Id="rId21" Type="http://schemas.openxmlformats.org/officeDocument/2006/relationships/tags" Target="../tags/tag29.xml"/><Relationship Id="rId20" Type="http://schemas.openxmlformats.org/officeDocument/2006/relationships/image" Target="../media/image9.png"/><Relationship Id="rId2" Type="http://schemas.openxmlformats.org/officeDocument/2006/relationships/tags" Target="../tags/tag12.xml"/><Relationship Id="rId19" Type="http://schemas.openxmlformats.org/officeDocument/2006/relationships/image" Target="../media/image18.jpeg"/><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图片 3"/>
          <p:cNvPicPr>
            <a:picLocks noChangeAspect="1" noChangeArrowheads="1"/>
          </p:cNvPicPr>
          <p:nvPr/>
        </p:nvPicPr>
        <p:blipFill>
          <a:blip r:embed="rId1"/>
          <a:srcRect b="11884"/>
          <a:stretch>
            <a:fillRect/>
          </a:stretch>
        </p:blipFill>
        <p:spPr bwMode="auto">
          <a:xfrm>
            <a:off x="4" y="431805"/>
            <a:ext cx="2164046" cy="1516898"/>
          </a:xfrm>
          <a:prstGeom prst="rect">
            <a:avLst/>
          </a:prstGeom>
          <a:noFill/>
          <a:ln w="9525">
            <a:noFill/>
            <a:miter lim="800000"/>
            <a:headEnd/>
            <a:tailEnd/>
          </a:ln>
        </p:spPr>
      </p:pic>
      <p:grpSp>
        <p:nvGrpSpPr>
          <p:cNvPr id="8" name="组合 7"/>
          <p:cNvGrpSpPr/>
          <p:nvPr/>
        </p:nvGrpSpPr>
        <p:grpSpPr>
          <a:xfrm>
            <a:off x="0" y="2011927"/>
            <a:ext cx="12192001" cy="2550834"/>
            <a:chOff x="0" y="2126758"/>
            <a:chExt cx="12192001" cy="3088192"/>
          </a:xfrm>
          <a:solidFill>
            <a:srgbClr val="002060"/>
          </a:solidFill>
        </p:grpSpPr>
        <p:sp>
          <p:nvSpPr>
            <p:cNvPr id="2" name="矩形 1"/>
            <p:cNvSpPr/>
            <p:nvPr/>
          </p:nvSpPr>
          <p:spPr>
            <a:xfrm>
              <a:off x="1" y="2126758"/>
              <a:ext cx="12192000" cy="30881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2404" name="文本框 5"/>
            <p:cNvSpPr txBox="1">
              <a:spLocks noChangeArrowheads="1"/>
            </p:cNvSpPr>
            <p:nvPr/>
          </p:nvSpPr>
          <p:spPr bwMode="auto">
            <a:xfrm>
              <a:off x="0" y="2126758"/>
              <a:ext cx="12192000" cy="2952180"/>
            </a:xfrm>
            <a:prstGeom prst="rect">
              <a:avLst/>
            </a:prstGeom>
            <a:noFill/>
            <a:ln w="9525">
              <a:noFill/>
              <a:miter lim="800000"/>
            </a:ln>
          </p:spPr>
          <p:txBody>
            <a:bodyPr wrap="square">
              <a:spAutoFit/>
            </a:bodyPr>
            <a:lstStyle>
              <a:defPPr>
                <a:defRPr lang="zh-CN"/>
              </a:defPPr>
              <a:lvl1pPr algn="ctr">
                <a:lnSpc>
                  <a:spcPts val="5900"/>
                </a:lnSpc>
                <a:defRPr sz="4800" b="1">
                  <a:solidFill>
                    <a:srgbClr val="FFFFFF"/>
                  </a:solidFill>
                  <a:latin typeface="微软雅黑" panose="020B0503020204020204" pitchFamily="34" charset="-122"/>
                  <a:ea typeface="微软雅黑" panose="020B0503020204020204" pitchFamily="34" charset="-122"/>
                </a:defRPr>
              </a:lvl1pPr>
            </a:lstStyle>
            <a:p>
              <a:pPr>
                <a:lnSpc>
                  <a:spcPct val="150000"/>
                </a:lnSpc>
              </a:pPr>
              <a:r>
                <a:rPr lang="zh-CN" altLang="en-US" sz="5400" dirty="0"/>
                <a:t>本科教育质量提升大讨论</a:t>
              </a:r>
              <a:endParaRPr lang="en-US" altLang="zh-CN" sz="5400" dirty="0"/>
            </a:p>
            <a:p>
              <a:pPr>
                <a:lnSpc>
                  <a:spcPct val="150000"/>
                </a:lnSpc>
              </a:pPr>
              <a:r>
                <a:rPr lang="zh-CN" altLang="en-US" sz="5400" dirty="0"/>
                <a:t>学生意见建议反馈</a:t>
              </a:r>
              <a:endParaRPr lang="zh-CN" altLang="en-US" sz="5400" dirty="0"/>
            </a:p>
          </p:txBody>
        </p:sp>
      </p:grpSp>
      <p:pic>
        <p:nvPicPr>
          <p:cNvPr id="102405" name="图片 6"/>
          <p:cNvPicPr>
            <a:picLocks noChangeAspect="1" noChangeArrowheads="1"/>
          </p:cNvPicPr>
          <p:nvPr/>
        </p:nvPicPr>
        <p:blipFill>
          <a:blip r:embed="rId2"/>
          <a:srcRect l="14444" t="16309" r="15466" b="45499"/>
          <a:stretch>
            <a:fillRect/>
          </a:stretch>
        </p:blipFill>
        <p:spPr bwMode="auto">
          <a:xfrm>
            <a:off x="2058393" y="939857"/>
            <a:ext cx="2164045" cy="882446"/>
          </a:xfrm>
          <a:prstGeom prst="rect">
            <a:avLst/>
          </a:prstGeom>
          <a:noFill/>
          <a:ln w="9525">
            <a:noFill/>
            <a:miter lim="800000"/>
            <a:headEnd/>
            <a:tailEnd/>
          </a:ln>
        </p:spPr>
      </p:pic>
      <p:sp>
        <p:nvSpPr>
          <p:cNvPr id="7" name="文本框 7"/>
          <p:cNvSpPr txBox="1">
            <a:spLocks noChangeArrowheads="1"/>
          </p:cNvSpPr>
          <p:nvPr/>
        </p:nvSpPr>
        <p:spPr bwMode="auto">
          <a:xfrm>
            <a:off x="3785093" y="4987935"/>
            <a:ext cx="4621814" cy="1107996"/>
          </a:xfrm>
          <a:prstGeom prst="rect">
            <a:avLst/>
          </a:prstGeom>
          <a:noFill/>
          <a:ln w="9525">
            <a:noFill/>
            <a:miter lim="800000"/>
          </a:ln>
        </p:spPr>
        <p:txBody>
          <a:bodyPr>
            <a:spAutoFit/>
          </a:bodyPr>
          <a:lstStyle/>
          <a:p>
            <a:pPr algn="ctr" eaLnBrk="1" hangingPunct="1">
              <a:spcBef>
                <a:spcPts val="1200"/>
              </a:spcBef>
            </a:pPr>
            <a:r>
              <a:rPr lang="zh-CN" altLang="en-US" sz="2800" b="1" dirty="0">
                <a:solidFill>
                  <a:srgbClr val="002060"/>
                </a:solidFill>
                <a:latin typeface="微软雅黑" panose="020B0503020204020204" pitchFamily="34" charset="-122"/>
                <a:ea typeface="微软雅黑" panose="020B0503020204020204" pitchFamily="34" charset="-122"/>
              </a:rPr>
              <a:t>学生版</a:t>
            </a:r>
            <a:endParaRPr lang="en-US" altLang="zh-CN" sz="2800" b="1" dirty="0">
              <a:solidFill>
                <a:srgbClr val="002060"/>
              </a:solidFill>
              <a:latin typeface="微软雅黑" panose="020B0503020204020204" pitchFamily="34" charset="-122"/>
              <a:ea typeface="微软雅黑" panose="020B0503020204020204" pitchFamily="34" charset="-122"/>
            </a:endParaRPr>
          </a:p>
          <a:p>
            <a:pPr algn="ctr" eaLnBrk="1" hangingPunct="1">
              <a:spcBef>
                <a:spcPts val="1200"/>
              </a:spcBef>
            </a:pPr>
            <a:r>
              <a:rPr lang="en-US" altLang="zh-CN" sz="2800" b="1" dirty="0">
                <a:solidFill>
                  <a:srgbClr val="002060"/>
                </a:solidFill>
                <a:latin typeface="微软雅黑" panose="020B0503020204020204" pitchFamily="34" charset="-122"/>
                <a:ea typeface="微软雅黑" panose="020B0503020204020204" pitchFamily="34" charset="-122"/>
              </a:rPr>
              <a:t>2024</a:t>
            </a:r>
            <a:r>
              <a:rPr lang="zh-CN" altLang="en-US" sz="2800" b="1" dirty="0">
                <a:solidFill>
                  <a:srgbClr val="002060"/>
                </a:solidFill>
                <a:latin typeface="微软雅黑" panose="020B0503020204020204" pitchFamily="34" charset="-122"/>
                <a:ea typeface="微软雅黑" panose="020B0503020204020204" pitchFamily="34" charset="-122"/>
              </a:rPr>
              <a:t>年</a:t>
            </a:r>
            <a:r>
              <a:rPr lang="en-US" altLang="zh-CN" sz="2800" b="1" dirty="0">
                <a:solidFill>
                  <a:srgbClr val="002060"/>
                </a:solidFill>
                <a:latin typeface="微软雅黑" panose="020B0503020204020204" pitchFamily="34" charset="-122"/>
                <a:ea typeface="微软雅黑" panose="020B0503020204020204" pitchFamily="34" charset="-122"/>
              </a:rPr>
              <a:t>12</a:t>
            </a:r>
            <a:r>
              <a:rPr lang="zh-CN" altLang="en-US" sz="2800" b="1" dirty="0">
                <a:solidFill>
                  <a:srgbClr val="002060"/>
                </a:solidFill>
                <a:latin typeface="微软雅黑" panose="020B0503020204020204" pitchFamily="34" charset="-122"/>
                <a:ea typeface="微软雅黑" panose="020B0503020204020204" pitchFamily="34" charset="-122"/>
              </a:rPr>
              <a:t>月</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064000" y="3245400"/>
            <a:ext cx="4064000" cy="384810"/>
          </a:xfrm>
          <a:prstGeom prst="rect">
            <a:avLst/>
          </a:prstGeom>
        </p:spPr>
        <p:txBody>
          <a:bodyPr>
            <a:spAutoFit/>
            <a:extLst>
              <a:ext uri="{4A0BC546-FE56-4ADE-93B0-CB8AF2F6F144}">
                <wpsdc:textFrameExt xmlns:wpsdc="http://www.wps.cn/officeDocument/2022/drawingmlCustomData" type="text"/>
              </a:ext>
            </a:extLst>
          </a:bodyPr>
          <a:lstStyle/>
          <a:p>
            <a:pPr algn="l"/>
            <a:endParaRPr lang="zh-CN" altLang="en-US" sz="1800">
              <a:latin typeface="Arial" panose="020B0604020202020204" pitchFamily="34" charset="0"/>
              <a:ea typeface="微软雅黑" panose="020B0503020204020204" pitchFamily="34" charset="-122"/>
            </a:endParaRPr>
          </a:p>
        </p:txBody>
      </p:sp>
      <p:sp>
        <p:nvSpPr>
          <p:cNvPr id="4" name="文本框 3"/>
          <p:cNvSpPr txBox="1"/>
          <p:nvPr/>
        </p:nvSpPr>
        <p:spPr>
          <a:xfrm>
            <a:off x="371475" y="220345"/>
            <a:ext cx="1243965" cy="368300"/>
          </a:xfrm>
          <a:prstGeom prst="rect">
            <a:avLst/>
          </a:prstGeom>
          <a:noFill/>
        </p:spPr>
        <p:txBody>
          <a:bodyPr wrap="square" rtlCol="0">
            <a:spAutoFit/>
          </a:bodyPr>
          <a:lstStyle/>
          <a:p>
            <a:r>
              <a:rPr lang="zh-CN" altLang="en-US">
                <a:latin typeface="黑体" panose="02010609060101010101" charset="-122"/>
                <a:ea typeface="黑体" panose="02010609060101010101" charset="-122"/>
              </a:rPr>
              <a:t>附件</a:t>
            </a:r>
            <a:r>
              <a:rPr lang="en-US" altLang="zh-CN">
                <a:latin typeface="Times New Roman" panose="02020603050405020304" pitchFamily="18" charset="0"/>
                <a:ea typeface="黑体" panose="02010609060101010101" charset="-122"/>
                <a:cs typeface="Times New Roman" panose="02020603050405020304" pitchFamily="18" charset="0"/>
              </a:rPr>
              <a:t>4-2</a:t>
            </a:r>
            <a:endParaRPr lang="en-US" altLang="zh-CN">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任意多边形: 形状 43"/>
          <p:cNvSpPr/>
          <p:nvPr/>
        </p:nvSpPr>
        <p:spPr>
          <a:xfrm>
            <a:off x="0" y="-14607"/>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2" name="任意多边形: 形状 40"/>
          <p:cNvSpPr/>
          <p:nvPr/>
        </p:nvSpPr>
        <p:spPr>
          <a:xfrm>
            <a:off x="0" y="2"/>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solidFill>
            <a:srgbClr val="2358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nvGrpSpPr>
          <p:cNvPr id="57" name="组合 2"/>
          <p:cNvGrpSpPr/>
          <p:nvPr/>
        </p:nvGrpSpPr>
        <p:grpSpPr>
          <a:xfrm>
            <a:off x="2347186" y="2968304"/>
            <a:ext cx="9779497" cy="1822004"/>
            <a:chOff x="2412503" y="3421695"/>
            <a:chExt cx="9779497" cy="1822004"/>
          </a:xfrm>
          <a:solidFill>
            <a:srgbClr val="0C3380"/>
          </a:solidFill>
        </p:grpSpPr>
        <p:sp>
          <p:nvSpPr>
            <p:cNvPr id="1048614" name="任意多边形: 形状 35"/>
            <p:cNvSpPr/>
            <p:nvPr/>
          </p:nvSpPr>
          <p:spPr>
            <a:xfrm>
              <a:off x="3119087" y="342169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5" name="任意多边形: 形状 36"/>
            <p:cNvSpPr/>
            <p:nvPr/>
          </p:nvSpPr>
          <p:spPr>
            <a:xfrm>
              <a:off x="2883559" y="342900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6" name="任意多边形: 形状 37"/>
            <p:cNvSpPr/>
            <p:nvPr/>
          </p:nvSpPr>
          <p:spPr>
            <a:xfrm>
              <a:off x="2648031" y="343630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7" name="任意多边形: 形状 38"/>
            <p:cNvSpPr/>
            <p:nvPr/>
          </p:nvSpPr>
          <p:spPr>
            <a:xfrm>
              <a:off x="2412503" y="344361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8" name="任意多边形: 形状 31"/>
            <p:cNvSpPr/>
            <p:nvPr/>
          </p:nvSpPr>
          <p:spPr>
            <a:xfrm>
              <a:off x="3347686" y="3421696"/>
              <a:ext cx="8844314" cy="1800089"/>
            </a:xfrm>
            <a:custGeom>
              <a:avLst/>
              <a:gdLst>
                <a:gd name="connsiteX0" fmla="*/ 1091746 w 8844314"/>
                <a:gd name="connsiteY0" fmla="*/ 0 h 1800089"/>
                <a:gd name="connsiteX1" fmla="*/ 8844314 w 8844314"/>
                <a:gd name="connsiteY1" fmla="*/ 0 h 1800089"/>
                <a:gd name="connsiteX2" fmla="*/ 8844314 w 8844314"/>
                <a:gd name="connsiteY2" fmla="*/ 1800089 h 1800089"/>
                <a:gd name="connsiteX3" fmla="*/ 0 w 8844314"/>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8844314" h="1800089">
                  <a:moveTo>
                    <a:pt x="1091746" y="0"/>
                  </a:moveTo>
                  <a:lnTo>
                    <a:pt x="8844314" y="0"/>
                  </a:lnTo>
                  <a:lnTo>
                    <a:pt x="8844314"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sp>
        <p:nvSpPr>
          <p:cNvPr id="14" name="文本框 13"/>
          <p:cNvSpPr txBox="1"/>
          <p:nvPr/>
        </p:nvSpPr>
        <p:spPr>
          <a:xfrm>
            <a:off x="4193369" y="3176579"/>
            <a:ext cx="793331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b="1" dirty="0">
                <a:solidFill>
                  <a:schemeClr val="bg1"/>
                </a:solidFill>
                <a:latin typeface="Times New Roman" panose="02020603050405020304" pitchFamily="18" charset="0"/>
                <a:ea typeface="微软雅黑" panose="020B0503020204020204" pitchFamily="34" charset="-122"/>
                <a:sym typeface="+mn-ea"/>
              </a:rPr>
              <a:t>二、本科教育质量提升大讨论</a:t>
            </a:r>
            <a:endParaRPr lang="en-US" altLang="zh-CN" sz="4400" b="1" dirty="0">
              <a:solidFill>
                <a:schemeClr val="bg1"/>
              </a:solidFill>
              <a:latin typeface="Times New Roman" panose="02020603050405020304" pitchFamily="18" charset="0"/>
              <a:ea typeface="微软雅黑" panose="020B0503020204020204" pitchFamily="34"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b="1" dirty="0">
                <a:solidFill>
                  <a:schemeClr val="bg1"/>
                </a:solidFill>
                <a:latin typeface="Times New Roman" panose="02020603050405020304" pitchFamily="18" charset="0"/>
                <a:ea typeface="微软雅黑" panose="020B0503020204020204" pitchFamily="34" charset="-122"/>
                <a:sym typeface="+mn-ea"/>
              </a:rPr>
              <a:t>整体开展情况</a:t>
            </a:r>
            <a:endParaRPr lang="zh-CN" altLang="en-US" sz="4400" b="1" dirty="0">
              <a:solidFill>
                <a:schemeClr val="bg1"/>
              </a:solidFill>
              <a:latin typeface="Times New Roman" panose="02020603050405020304" pitchFamily="18" charset="0"/>
              <a:ea typeface="微软雅黑" panose="020B0503020204020204" pitchFamily="34" charset="-122"/>
              <a:sym typeface="微软雅黑" panose="020B0503020204020204" pitchFamily="34"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55548" y="1394778"/>
            <a:ext cx="10911746" cy="2720700"/>
          </a:xfrm>
          <a:prstGeom prst="rect">
            <a:avLst/>
          </a:prstGeom>
          <a:solidFill>
            <a:schemeClr val="bg1">
              <a:lumMod val="95000"/>
            </a:schemeClr>
          </a:solidFill>
          <a:ln w="25400">
            <a:noFill/>
          </a:ln>
          <a:effectLst>
            <a:outerShdw blurRad="254000" dist="1270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70920" rIns="91440" bIns="45720" rtlCol="0" anchor="ctr">
            <a:normAutofit/>
          </a:bodyPr>
          <a:lstStyle/>
          <a:p>
            <a:pPr algn="ctr"/>
            <a:endParaRPr lang="zh-CN" altLang="en-US" b="1" dirty="0">
              <a:latin typeface="等线" panose="02010600030101010101" pitchFamily="2" charset="-122"/>
              <a:ea typeface="等线" panose="02010600030101010101" pitchFamily="2" charset="-122"/>
            </a:endParaRPr>
          </a:p>
        </p:txBody>
      </p:sp>
      <p:sp>
        <p:nvSpPr>
          <p:cNvPr id="11" name="矩形 10"/>
          <p:cNvSpPr/>
          <p:nvPr/>
        </p:nvSpPr>
        <p:spPr>
          <a:xfrm>
            <a:off x="555548" y="4348317"/>
            <a:ext cx="10911746" cy="1753905"/>
          </a:xfrm>
          <a:prstGeom prst="rect">
            <a:avLst/>
          </a:prstGeom>
          <a:noFill/>
          <a:ln w="25400">
            <a:solidFill>
              <a:srgbClr val="003F88"/>
            </a:solidFill>
          </a:ln>
          <a:effectLst>
            <a:outerShdw blurRad="254000" dist="1270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70920" rIns="91440" bIns="45720" rtlCol="0" anchor="ctr">
            <a:normAutofit/>
          </a:bodyPr>
          <a:lstStyle/>
          <a:p>
            <a:pPr algn="ctr"/>
            <a:endParaRPr lang="zh-CN" altLang="en-US" b="1" dirty="0">
              <a:latin typeface="等线" panose="02010600030101010101" pitchFamily="2" charset="-122"/>
              <a:ea typeface="等线" panose="02010600030101010101" pitchFamily="2" charset="-122"/>
            </a:endParaRPr>
          </a:p>
        </p:txBody>
      </p:sp>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二、本科教育质量提升大讨论整体开展情况</a:t>
            </a:r>
            <a:endParaRPr lang="zh-CN"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3" name="正文05"/>
          <p:cNvSpPr/>
          <p:nvPr/>
        </p:nvSpPr>
        <p:spPr>
          <a:xfrm>
            <a:off x="687253" y="1581986"/>
            <a:ext cx="10505862" cy="234628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a:lnSpc>
                <a:spcPct val="150000"/>
              </a:lnSpc>
            </a:pP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为深入学习贯彻全国教育大会精神，推进本科教育教学质量提升年各项举措，按照学校统一部署，</a:t>
            </a:r>
            <a:r>
              <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rPr>
              <a:t>9</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月</a:t>
            </a:r>
            <a:r>
              <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rPr>
              <a:t>30</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日至</a:t>
            </a:r>
            <a:r>
              <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月</a:t>
            </a:r>
            <a:r>
              <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rPr>
              <a:t>18</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日，</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全校师生通过“三会一课”、主题党日、主题班团活动等形式，开展了本科教育质量提升大讨论</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。全校师生围绕学校本科教育教学审核评估自评报告，对照指标体系，开展了深入研讨，凝聚了合力，汇聚了共识，在全校形成了人人关心本科教育、人人重视本科教育、人人参与本科教育的良好氛围。</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正文05"/>
          <p:cNvSpPr/>
          <p:nvPr/>
        </p:nvSpPr>
        <p:spPr>
          <a:xfrm>
            <a:off x="651790" y="4475549"/>
            <a:ext cx="10505862" cy="14229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50000"/>
              </a:lnSpc>
              <a:buFont typeface="Wingdings" panose="05000000000000000000" pitchFamily="2" charset="2"/>
              <a:buChar char="Ø"/>
            </a:pP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共有</a:t>
            </a:r>
            <a:r>
              <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rPr>
              <a:t>41</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个院系、学园开展了主题班团活动，共有</a:t>
            </a:r>
            <a:r>
              <a:rPr lang="en-US" altLang="zh-CN"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1037</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个班团</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总计</a:t>
            </a:r>
            <a:r>
              <a:rPr lang="en-US" altLang="zh-CN"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23188</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人</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参加活动；</a:t>
            </a:r>
            <a:endPar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50000"/>
              </a:lnSpc>
              <a:buFont typeface="Wingdings" panose="05000000000000000000" pitchFamily="2" charset="2"/>
              <a:buChar char="Ø"/>
            </a:pP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共有本科生</a:t>
            </a:r>
            <a:r>
              <a:rPr lang="en-US" altLang="zh-CN"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21870</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人</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完成了教育部评估中心的调查问卷；</a:t>
            </a:r>
            <a:endPar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50000"/>
              </a:lnSpc>
              <a:buFont typeface="Wingdings" panose="05000000000000000000" pitchFamily="2" charset="2"/>
              <a:buChar char="Ø"/>
            </a:pP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共收集本科生对学校及相关教学单位本科教育教学的意见建议</a:t>
            </a:r>
            <a:r>
              <a:rPr lang="en-US" altLang="zh-CN"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849</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条</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二、本科教育质量提升大讨论整体开展情况</a:t>
            </a:r>
            <a:endParaRPr lang="zh-CN"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12" name="矩形 11"/>
          <p:cNvSpPr/>
          <p:nvPr/>
        </p:nvSpPr>
        <p:spPr>
          <a:xfrm>
            <a:off x="478918" y="1768153"/>
            <a:ext cx="10911746" cy="2585258"/>
          </a:xfrm>
          <a:prstGeom prst="rect">
            <a:avLst/>
          </a:prstGeom>
          <a:solidFill>
            <a:schemeClr val="bg1">
              <a:lumMod val="95000"/>
            </a:schemeClr>
          </a:solidFill>
          <a:ln w="25400">
            <a:noFill/>
          </a:ln>
          <a:effectLst>
            <a:outerShdw blurRad="254000" dist="1270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70920" rIns="91440" bIns="45720" rtlCol="0" anchor="ctr">
            <a:normAutofit/>
          </a:bodyPr>
          <a:lstStyle/>
          <a:p>
            <a:pPr algn="ctr"/>
            <a:endParaRPr lang="zh-CN" altLang="en-US" b="1" dirty="0">
              <a:latin typeface="等线" panose="02010600030101010101" pitchFamily="2" charset="-122"/>
              <a:ea typeface="等线" panose="02010600030101010101" pitchFamily="2" charset="-122"/>
            </a:endParaRPr>
          </a:p>
        </p:txBody>
      </p:sp>
      <p:sp>
        <p:nvSpPr>
          <p:cNvPr id="14" name="正文05"/>
          <p:cNvSpPr/>
          <p:nvPr/>
        </p:nvSpPr>
        <p:spPr>
          <a:xfrm>
            <a:off x="648076" y="1717283"/>
            <a:ext cx="10505862" cy="24617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5" indent="508000" algn="just" fontAlgn="auto">
              <a:lnSpc>
                <a:spcPct val="200000"/>
              </a:lnSpc>
              <a:extLst>
                <a:ext uri="{35155182-B16C-46BC-9424-99874614C6A1}">
                  <wpsdc:indentchars xmlns:wpsdc="http://www.wps.cn/officeDocument/2017/drawingmlCustomData" val="200" checksum="282533468"/>
                </a:ext>
              </a:extLst>
            </a:pPr>
            <a:r>
              <a:rPr lang="zh-CN" altLang="en-US" sz="2000" b="1" dirty="0">
                <a:solidFill>
                  <a:schemeClr val="tx1"/>
                </a:solidFill>
                <a:latin typeface="微软雅黑" panose="020B0503020204020204" pitchFamily="34" charset="-122"/>
                <a:ea typeface="微软雅黑" panose="020B0503020204020204" pitchFamily="34" charset="-122"/>
                <a:sym typeface="+mn-ea"/>
              </a:rPr>
              <a:t>学校高度重视师生对本科教育教学提出的意见建议，研究制定了</a:t>
            </a:r>
            <a:r>
              <a:rPr lang="zh-CN" altLang="en-US" sz="2000" b="1" dirty="0">
                <a:solidFill>
                  <a:srgbClr val="C00000"/>
                </a:solidFill>
                <a:latin typeface="微软雅黑" panose="020B0503020204020204" pitchFamily="34" charset="-122"/>
                <a:ea typeface="微软雅黑" panose="020B0503020204020204" pitchFamily="34" charset="-122"/>
                <a:sym typeface="+mn-ea"/>
              </a:rPr>
              <a:t>《浙江大学本科教育质量提升大讨论师生意见建议整改清单》</a:t>
            </a:r>
            <a:r>
              <a:rPr lang="zh-CN" altLang="en-US" sz="2000" b="1" dirty="0">
                <a:solidFill>
                  <a:schemeClr val="tx1"/>
                </a:solidFill>
                <a:latin typeface="微软雅黑" panose="020B0503020204020204" pitchFamily="34" charset="-122"/>
                <a:ea typeface="微软雅黑" panose="020B0503020204020204" pitchFamily="34" charset="-122"/>
                <a:sym typeface="+mn-ea"/>
              </a:rPr>
              <a:t>，将师生提出的意见建议汇总整理，每个问题</a:t>
            </a:r>
            <a:r>
              <a:rPr lang="zh-CN" altLang="en-US" sz="2000" b="1" dirty="0">
                <a:solidFill>
                  <a:srgbClr val="C00000"/>
                </a:solidFill>
                <a:latin typeface="微软雅黑" panose="020B0503020204020204" pitchFamily="34" charset="-122"/>
                <a:ea typeface="微软雅黑" panose="020B0503020204020204" pitchFamily="34" charset="-122"/>
                <a:sym typeface="+mn-ea"/>
              </a:rPr>
              <a:t>明确责任单位、整改举措、整改时限，做到逐一交办、倒排时间、对账销号，</a:t>
            </a:r>
            <a:r>
              <a:rPr lang="zh-CN" altLang="en-US" sz="2000" b="1" dirty="0">
                <a:solidFill>
                  <a:schemeClr val="tx1"/>
                </a:solidFill>
                <a:latin typeface="微软雅黑" panose="020B0503020204020204" pitchFamily="34" charset="-122"/>
                <a:ea typeface="微软雅黑" panose="020B0503020204020204" pitchFamily="34" charset="-122"/>
                <a:sym typeface="+mn-ea"/>
              </a:rPr>
              <a:t>确保师生真真切切感受到学校整改落实成效，并以整改落实成效推动学校本科教育教学工作。</a:t>
            </a:r>
            <a:endParaRPr lang="zh-CN" altLang="en-US" sz="2000" b="1" dirty="0">
              <a:solidFill>
                <a:schemeClr val="tx1"/>
              </a:solidFill>
              <a:latin typeface="微软雅黑" panose="020B0503020204020204" pitchFamily="34" charset="-122"/>
              <a:ea typeface="微软雅黑" panose="020B0503020204020204" pitchFamily="34" charset="-122"/>
              <a:sym typeface="+mn-ea"/>
            </a:endParaRPr>
          </a:p>
        </p:txBody>
      </p:sp>
      <p:grpSp>
        <p:nvGrpSpPr>
          <p:cNvPr id="15" name="组合 14"/>
          <p:cNvGrpSpPr/>
          <p:nvPr/>
        </p:nvGrpSpPr>
        <p:grpSpPr>
          <a:xfrm>
            <a:off x="333452" y="1126610"/>
            <a:ext cx="6575050" cy="418465"/>
            <a:chOff x="677" y="1837"/>
            <a:chExt cx="1582" cy="659"/>
          </a:xfrm>
        </p:grpSpPr>
        <p:sp>
          <p:nvSpPr>
            <p:cNvPr id="16" name="矩形 15"/>
            <p:cNvSpPr/>
            <p:nvPr>
              <p:custDataLst>
                <p:tags r:id="rId3"/>
              </p:custDataLst>
            </p:nvPr>
          </p:nvSpPr>
          <p:spPr>
            <a:xfrm>
              <a:off x="677" y="1838"/>
              <a:ext cx="35" cy="658"/>
            </a:xfrm>
            <a:prstGeom prst="rect">
              <a:avLst/>
            </a:prstGeom>
            <a:solidFill>
              <a:srgbClr val="B01F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矩形 16"/>
            <p:cNvSpPr/>
            <p:nvPr>
              <p:custDataLst>
                <p:tags r:id="rId4"/>
              </p:custDataLst>
            </p:nvPr>
          </p:nvSpPr>
          <p:spPr>
            <a:xfrm>
              <a:off x="713" y="1837"/>
              <a:ext cx="1546" cy="658"/>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对学校本科教育教学意见建议的整改落实情况</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8" name="矩形 17"/>
          <p:cNvSpPr/>
          <p:nvPr/>
        </p:nvSpPr>
        <p:spPr>
          <a:xfrm>
            <a:off x="478918" y="4589132"/>
            <a:ext cx="10911746" cy="1981006"/>
          </a:xfrm>
          <a:prstGeom prst="rect">
            <a:avLst/>
          </a:prstGeom>
          <a:noFill/>
          <a:ln w="25400">
            <a:solidFill>
              <a:srgbClr val="003F88"/>
            </a:solidFill>
          </a:ln>
          <a:effectLst>
            <a:outerShdw blurRad="254000" dist="1270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70920" rIns="91440" bIns="45720" rtlCol="0" anchor="ctr">
            <a:normAutofit/>
          </a:bodyPr>
          <a:lstStyle/>
          <a:p>
            <a:pPr algn="ctr"/>
            <a:endParaRPr lang="zh-CN" altLang="en-US" b="1" dirty="0">
              <a:latin typeface="等线" panose="02010600030101010101" pitchFamily="2" charset="-122"/>
              <a:ea typeface="等线" panose="02010600030101010101" pitchFamily="2" charset="-122"/>
            </a:endParaRPr>
          </a:p>
        </p:txBody>
      </p:sp>
      <p:sp>
        <p:nvSpPr>
          <p:cNvPr id="19" name="正文05"/>
          <p:cNvSpPr/>
          <p:nvPr/>
        </p:nvSpPr>
        <p:spPr>
          <a:xfrm>
            <a:off x="555118" y="4652462"/>
            <a:ext cx="10690949" cy="18846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defTabSz="266700">
              <a:lnSpc>
                <a:spcPct val="150000"/>
              </a:lnSpc>
              <a:spcBef>
                <a:spcPts val="0"/>
              </a:spcBef>
              <a:spcAft>
                <a:spcPts val="0"/>
              </a:spcAft>
              <a:buFont typeface="Wingdings" panose="05000000000000000000" charset="0"/>
              <a:buChar char=""/>
            </a:pPr>
            <a:r>
              <a:rPr lang="zh-CN" altLang="en-US" sz="2000" b="1" dirty="0">
                <a:solidFill>
                  <a:srgbClr val="000000"/>
                </a:solidFill>
                <a:latin typeface="微软雅黑" panose="020B0503020204020204" pitchFamily="34" charset="-122"/>
                <a:ea typeface="微软雅黑" panose="020B0503020204020204" pitchFamily="34" charset="-122"/>
                <a:sym typeface="+mn-ea"/>
              </a:rPr>
              <a:t>对于短期内能够解决的问题，学校</a:t>
            </a:r>
            <a:r>
              <a:rPr lang="zh-CN" altLang="en-US" sz="2000" b="1" dirty="0">
                <a:solidFill>
                  <a:srgbClr val="C00000"/>
                </a:solidFill>
                <a:latin typeface="微软雅黑" panose="020B0503020204020204" pitchFamily="34" charset="-122"/>
                <a:ea typeface="微软雅黑" panose="020B0503020204020204" pitchFamily="34" charset="-122"/>
                <a:sym typeface="+mn-ea"/>
              </a:rPr>
              <a:t>立行立改</a:t>
            </a:r>
            <a:r>
              <a:rPr lang="zh-CN" altLang="en-US" sz="2000" b="1" dirty="0">
                <a:solidFill>
                  <a:srgbClr val="000000"/>
                </a:solidFill>
                <a:latin typeface="微软雅黑" panose="020B0503020204020204" pitchFamily="34" charset="-122"/>
                <a:ea typeface="微软雅黑" panose="020B0503020204020204" pitchFamily="34" charset="-122"/>
                <a:sym typeface="+mn-ea"/>
              </a:rPr>
              <a:t>，目前</a:t>
            </a:r>
            <a:r>
              <a:rPr lang="zh-CN" altLang="en-US" sz="2000" b="1" dirty="0">
                <a:solidFill>
                  <a:srgbClr val="C00000"/>
                </a:solidFill>
                <a:latin typeface="微软雅黑" panose="020B0503020204020204" pitchFamily="34" charset="-122"/>
                <a:ea typeface="微软雅黑" panose="020B0503020204020204" pitchFamily="34" charset="-122"/>
                <a:sym typeface="+mn-ea"/>
              </a:rPr>
              <a:t>已有一半以上问题完成整改</a:t>
            </a:r>
            <a:r>
              <a:rPr lang="zh-CN" altLang="en-US" sz="2000" b="1" dirty="0">
                <a:solidFill>
                  <a:srgbClr val="000000"/>
                </a:solidFill>
                <a:latin typeface="微软雅黑" panose="020B0503020204020204" pitchFamily="34" charset="-122"/>
                <a:ea typeface="微软雅黑" panose="020B0503020204020204" pitchFamily="34" charset="-122"/>
                <a:sym typeface="+mn-ea"/>
              </a:rPr>
              <a:t>；</a:t>
            </a:r>
            <a:endParaRPr lang="zh-CN" altLang="en-US" sz="2000" b="1" dirty="0">
              <a:solidFill>
                <a:srgbClr val="000000"/>
              </a:solidFill>
              <a:latin typeface="微软雅黑" panose="020B0503020204020204" pitchFamily="34" charset="-122"/>
              <a:ea typeface="微软雅黑" panose="020B0503020204020204" pitchFamily="34" charset="-122"/>
              <a:sym typeface="+mn-ea"/>
            </a:endParaRPr>
          </a:p>
          <a:p>
            <a:pPr marL="342900" indent="-342900" algn="just" defTabSz="266700">
              <a:lnSpc>
                <a:spcPct val="150000"/>
              </a:lnSpc>
              <a:spcBef>
                <a:spcPts val="0"/>
              </a:spcBef>
              <a:spcAft>
                <a:spcPts val="0"/>
              </a:spcAft>
              <a:buFont typeface="Wingdings" panose="05000000000000000000" charset="0"/>
              <a:buChar char=""/>
            </a:pPr>
            <a:r>
              <a:rPr lang="zh-CN" altLang="en-US" sz="2000" b="1" dirty="0">
                <a:solidFill>
                  <a:srgbClr val="000000"/>
                </a:solidFill>
                <a:latin typeface="微软雅黑" panose="020B0503020204020204" pitchFamily="34" charset="-122"/>
                <a:ea typeface="微软雅黑" panose="020B0503020204020204" pitchFamily="34" charset="-122"/>
                <a:sym typeface="+mn-ea"/>
              </a:rPr>
              <a:t>对于一时难以解决的问题，学校将结合本科教育教学审核评估专家组提出的意见建议，一体推进整改落实，</a:t>
            </a:r>
            <a:r>
              <a:rPr lang="zh-CN" altLang="en-US" sz="2000" b="1" dirty="0">
                <a:solidFill>
                  <a:srgbClr val="C00000"/>
                </a:solidFill>
                <a:latin typeface="微软雅黑" panose="020B0503020204020204" pitchFamily="34" charset="-122"/>
                <a:ea typeface="微软雅黑" panose="020B0503020204020204" pitchFamily="34" charset="-122"/>
                <a:sym typeface="+mn-ea"/>
              </a:rPr>
              <a:t>紧抓不放、一抓到底</a:t>
            </a:r>
            <a:r>
              <a:rPr lang="zh-CN" altLang="en-US" sz="2000" b="1" dirty="0">
                <a:solidFill>
                  <a:srgbClr val="000000"/>
                </a:solidFill>
                <a:latin typeface="微软雅黑" panose="020B0503020204020204" pitchFamily="34" charset="-122"/>
                <a:ea typeface="微软雅黑" panose="020B0503020204020204" pitchFamily="34" charset="-122"/>
                <a:sym typeface="+mn-ea"/>
              </a:rPr>
              <a:t>；</a:t>
            </a:r>
            <a:endParaRPr lang="zh-CN" altLang="en-US" sz="2000" b="1" dirty="0">
              <a:solidFill>
                <a:srgbClr val="000000"/>
              </a:solidFill>
              <a:latin typeface="微软雅黑" panose="020B0503020204020204" pitchFamily="34" charset="-122"/>
              <a:ea typeface="微软雅黑" panose="020B0503020204020204" pitchFamily="34" charset="-122"/>
              <a:sym typeface="+mn-ea"/>
            </a:endParaRPr>
          </a:p>
          <a:p>
            <a:pPr marL="342900" indent="-342900" algn="just" defTabSz="266700">
              <a:lnSpc>
                <a:spcPct val="150000"/>
              </a:lnSpc>
              <a:spcBef>
                <a:spcPts val="0"/>
              </a:spcBef>
              <a:spcAft>
                <a:spcPts val="0"/>
              </a:spcAft>
              <a:buFont typeface="Wingdings" panose="05000000000000000000" charset="0"/>
              <a:buChar char=""/>
            </a:pPr>
            <a:r>
              <a:rPr lang="zh-CN" altLang="en-US" sz="2000" b="1" dirty="0">
                <a:solidFill>
                  <a:srgbClr val="000000"/>
                </a:solidFill>
                <a:latin typeface="微软雅黑" panose="020B0503020204020204" pitchFamily="34" charset="-122"/>
                <a:ea typeface="微软雅黑" panose="020B0503020204020204" pitchFamily="34" charset="-122"/>
                <a:sym typeface="+mn-ea"/>
              </a:rPr>
              <a:t>对于讨论中发现的共性问题、突出问题，学校将</a:t>
            </a:r>
            <a:r>
              <a:rPr lang="zh-CN" altLang="en-US" sz="2000" b="1" dirty="0">
                <a:solidFill>
                  <a:srgbClr val="C00000"/>
                </a:solidFill>
                <a:latin typeface="微软雅黑" panose="020B0503020204020204" pitchFamily="34" charset="-122"/>
                <a:ea typeface="微软雅黑" panose="020B0503020204020204" pitchFamily="34" charset="-122"/>
                <a:sym typeface="+mn-ea"/>
              </a:rPr>
              <a:t>举一反三、建章立制，建立长效机制</a:t>
            </a:r>
            <a:r>
              <a:rPr lang="zh-CN" altLang="en-US" sz="2000" b="1" dirty="0">
                <a:solidFill>
                  <a:srgbClr val="000000"/>
                </a:solidFill>
                <a:latin typeface="微软雅黑" panose="020B0503020204020204" pitchFamily="34" charset="-122"/>
                <a:ea typeface="微软雅黑" panose="020B0503020204020204" pitchFamily="34" charset="-122"/>
                <a:sym typeface="+mn-ea"/>
              </a:rPr>
              <a:t>。</a:t>
            </a:r>
            <a:endParaRPr lang="zh-CN" altLang="en-US" sz="2000" b="1" dirty="0">
              <a:solidFill>
                <a:srgbClr val="00000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二、本科教育质量提升大讨论整体开展情况</a:t>
            </a:r>
            <a:endParaRPr lang="zh-CN"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7" name="矩形 6"/>
          <p:cNvSpPr/>
          <p:nvPr/>
        </p:nvSpPr>
        <p:spPr>
          <a:xfrm>
            <a:off x="478918" y="1786848"/>
            <a:ext cx="11039723" cy="1770690"/>
          </a:xfrm>
          <a:prstGeom prst="rect">
            <a:avLst/>
          </a:prstGeom>
          <a:solidFill>
            <a:schemeClr val="bg1">
              <a:lumMod val="95000"/>
            </a:schemeClr>
          </a:solidFill>
          <a:ln w="25400">
            <a:noFill/>
          </a:ln>
          <a:effectLst>
            <a:outerShdw blurRad="254000" dist="1270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70920" rIns="91440" bIns="45720" rtlCol="0" anchor="ctr">
            <a:normAutofit/>
          </a:bodyPr>
          <a:lstStyle/>
          <a:p>
            <a:pPr algn="ctr"/>
            <a:endParaRPr lang="zh-CN" altLang="en-US" b="1" dirty="0">
              <a:latin typeface="等线" panose="02010600030101010101" pitchFamily="2" charset="-122"/>
              <a:ea typeface="等线" panose="02010600030101010101" pitchFamily="2" charset="-122"/>
            </a:endParaRPr>
          </a:p>
        </p:txBody>
      </p:sp>
      <p:sp>
        <p:nvSpPr>
          <p:cNvPr id="8" name="正文05"/>
          <p:cNvSpPr/>
          <p:nvPr/>
        </p:nvSpPr>
        <p:spPr>
          <a:xfrm>
            <a:off x="722799" y="1927220"/>
            <a:ext cx="10505862" cy="14229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5" indent="508000" algn="just" fontAlgn="auto">
              <a:lnSpc>
                <a:spcPct val="150000"/>
              </a:lnSpc>
              <a:extLst>
                <a:ext uri="{35155182-B16C-46BC-9424-99874614C6A1}">
                  <wpsdc:indentchars xmlns:wpsdc="http://www.wps.cn/officeDocument/2017/drawingmlCustomData" val="200" checksum="282533468"/>
                </a:ext>
              </a:extLst>
            </a:pPr>
            <a:r>
              <a:rPr lang="zh-CN" altLang="en-US" sz="2000" b="1" dirty="0">
                <a:solidFill>
                  <a:schemeClr val="tx1"/>
                </a:solidFill>
                <a:latin typeface="微软雅黑" panose="020B0503020204020204" pitchFamily="34" charset="-122"/>
                <a:ea typeface="微软雅黑" panose="020B0503020204020204" pitchFamily="34" charset="-122"/>
                <a:sym typeface="+mn-ea"/>
              </a:rPr>
              <a:t>同时，学校坚持以学生成长为中心，坚持问题导向和目标导向，针对师生对办学环境等提出的意见建议，开展系列专项行动。通过专项行动，</a:t>
            </a:r>
            <a:r>
              <a:rPr lang="zh-CN" altLang="en-US" sz="2000" b="1" dirty="0">
                <a:solidFill>
                  <a:srgbClr val="C00000"/>
                </a:solidFill>
                <a:latin typeface="微软雅黑" panose="020B0503020204020204" pitchFamily="34" charset="-122"/>
                <a:ea typeface="微软雅黑" panose="020B0503020204020204" pitchFamily="34" charset="-122"/>
                <a:sym typeface="+mn-ea"/>
              </a:rPr>
              <a:t>解决真问题、真解决问题</a:t>
            </a:r>
            <a:r>
              <a:rPr lang="zh-CN" altLang="en-US" sz="2000" b="1" dirty="0">
                <a:solidFill>
                  <a:schemeClr val="tx1"/>
                </a:solidFill>
                <a:latin typeface="微软雅黑" panose="020B0503020204020204" pitchFamily="34" charset="-122"/>
                <a:ea typeface="微软雅黑" panose="020B0503020204020204" pitchFamily="34" charset="-122"/>
                <a:sym typeface="+mn-ea"/>
              </a:rPr>
              <a:t>，不断提升师生的幸福感、获得感。</a:t>
            </a:r>
            <a:endParaRPr lang="zh-CN" altLang="en-US" sz="2000" b="1" dirty="0">
              <a:solidFill>
                <a:schemeClr val="tx1"/>
              </a:solidFill>
              <a:latin typeface="微软雅黑" panose="020B0503020204020204" pitchFamily="34" charset="-122"/>
              <a:ea typeface="微软雅黑" panose="020B0503020204020204" pitchFamily="34" charset="-122"/>
              <a:sym typeface="+mn-ea"/>
            </a:endParaRPr>
          </a:p>
        </p:txBody>
      </p:sp>
      <p:grpSp>
        <p:nvGrpSpPr>
          <p:cNvPr id="9" name="组合 8"/>
          <p:cNvGrpSpPr/>
          <p:nvPr/>
        </p:nvGrpSpPr>
        <p:grpSpPr>
          <a:xfrm>
            <a:off x="333452" y="1126610"/>
            <a:ext cx="6575050" cy="418465"/>
            <a:chOff x="677" y="1837"/>
            <a:chExt cx="1582" cy="659"/>
          </a:xfrm>
        </p:grpSpPr>
        <p:sp>
          <p:nvSpPr>
            <p:cNvPr id="10" name="矩形 9"/>
            <p:cNvSpPr/>
            <p:nvPr>
              <p:custDataLst>
                <p:tags r:id="rId3"/>
              </p:custDataLst>
            </p:nvPr>
          </p:nvSpPr>
          <p:spPr>
            <a:xfrm>
              <a:off x="677" y="1838"/>
              <a:ext cx="35" cy="658"/>
            </a:xfrm>
            <a:prstGeom prst="rect">
              <a:avLst/>
            </a:prstGeom>
            <a:solidFill>
              <a:srgbClr val="B01F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矩形 10"/>
            <p:cNvSpPr/>
            <p:nvPr>
              <p:custDataLst>
                <p:tags r:id="rId4"/>
              </p:custDataLst>
            </p:nvPr>
          </p:nvSpPr>
          <p:spPr>
            <a:xfrm>
              <a:off x="713" y="1837"/>
              <a:ext cx="1546" cy="658"/>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对学校本科教育教学意见建议的整改落实情况</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4" name="矩形 13"/>
          <p:cNvSpPr/>
          <p:nvPr/>
        </p:nvSpPr>
        <p:spPr>
          <a:xfrm>
            <a:off x="478918" y="3788228"/>
            <a:ext cx="11039722" cy="2781909"/>
          </a:xfrm>
          <a:prstGeom prst="rect">
            <a:avLst/>
          </a:prstGeom>
          <a:noFill/>
          <a:ln w="25400">
            <a:solidFill>
              <a:srgbClr val="003F88"/>
            </a:solidFill>
          </a:ln>
          <a:effectLst>
            <a:outerShdw blurRad="254000" dist="1270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70920" rIns="91440" bIns="45720" rtlCol="0" anchor="ctr">
            <a:normAutofit/>
          </a:bodyPr>
          <a:lstStyle/>
          <a:p>
            <a:pPr algn="ctr"/>
            <a:endParaRPr lang="zh-CN" altLang="en-US" b="1" dirty="0">
              <a:latin typeface="等线" panose="02010600030101010101" pitchFamily="2" charset="-122"/>
              <a:ea typeface="等线" panose="02010600030101010101" pitchFamily="2" charset="-122"/>
            </a:endParaRPr>
          </a:p>
        </p:txBody>
      </p:sp>
      <p:sp>
        <p:nvSpPr>
          <p:cNvPr id="15" name="正文05"/>
          <p:cNvSpPr/>
          <p:nvPr/>
        </p:nvSpPr>
        <p:spPr>
          <a:xfrm>
            <a:off x="537712" y="3988464"/>
            <a:ext cx="10690949" cy="234628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defTabSz="266700">
              <a:lnSpc>
                <a:spcPct val="150000"/>
              </a:lnSpc>
              <a:spcBef>
                <a:spcPts val="0"/>
              </a:spcBef>
              <a:spcAft>
                <a:spcPts val="0"/>
              </a:spcAft>
              <a:buFont typeface="Wingdings" panose="05000000000000000000" charset="0"/>
              <a:buChar char=""/>
            </a:pPr>
            <a:r>
              <a:rPr lang="zh-CN" altLang="en-US" sz="2000" b="1" dirty="0">
                <a:solidFill>
                  <a:srgbClr val="000000"/>
                </a:solidFill>
                <a:latin typeface="微软雅黑" panose="020B0503020204020204" pitchFamily="34" charset="-122"/>
                <a:ea typeface="微软雅黑" panose="020B0503020204020204" pitchFamily="34" charset="-122"/>
                <a:sym typeface="+mn-ea"/>
              </a:rPr>
              <a:t>开展了</a:t>
            </a:r>
            <a:r>
              <a:rPr lang="en-US" altLang="zh-CN" sz="2000" b="1" dirty="0">
                <a:solidFill>
                  <a:srgbClr val="C00000"/>
                </a:solidFill>
                <a:latin typeface="微软雅黑" panose="020B0503020204020204" pitchFamily="34" charset="-122"/>
                <a:ea typeface="微软雅黑" panose="020B0503020204020204" pitchFamily="34" charset="-122"/>
                <a:sym typeface="+mn-ea"/>
              </a:rPr>
              <a:t>“</a:t>
            </a:r>
            <a:r>
              <a:rPr lang="zh-CN" altLang="en-US" sz="2000" b="1" dirty="0">
                <a:solidFill>
                  <a:srgbClr val="C00000"/>
                </a:solidFill>
                <a:latin typeface="微软雅黑" panose="020B0503020204020204" pitchFamily="34" charset="-122"/>
                <a:ea typeface="微软雅黑" panose="020B0503020204020204" pitchFamily="34" charset="-122"/>
                <a:sym typeface="+mn-ea"/>
              </a:rPr>
              <a:t>学生满意度提升专项行动</a:t>
            </a:r>
            <a:r>
              <a:rPr lang="en-US" altLang="zh-CN" sz="2000" b="1" dirty="0">
                <a:solidFill>
                  <a:srgbClr val="C00000"/>
                </a:solidFill>
                <a:latin typeface="微软雅黑" panose="020B0503020204020204" pitchFamily="34" charset="-122"/>
                <a:ea typeface="微软雅黑" panose="020B0503020204020204" pitchFamily="34" charset="-122"/>
                <a:sym typeface="+mn-ea"/>
              </a:rPr>
              <a:t>”</a:t>
            </a:r>
            <a:r>
              <a:rPr lang="zh-CN" altLang="en-US" sz="2000" b="1" dirty="0">
                <a:solidFill>
                  <a:srgbClr val="000000"/>
                </a:solidFill>
                <a:latin typeface="微软雅黑" panose="020B0503020204020204" pitchFamily="34" charset="-122"/>
                <a:ea typeface="微软雅黑" panose="020B0503020204020204" pitchFamily="34" charset="-122"/>
                <a:sym typeface="+mn-ea"/>
              </a:rPr>
              <a:t>，包括学生成长发展支持行动、导师立德树人提质行动、高质量就业服务专项行动、公共教室条件改善提升行动、学生宿舍居住品质提升专项行动、饮食服务质量提升行动、校园交通秩序优化行动等</a:t>
            </a:r>
            <a:r>
              <a:rPr lang="en-US" altLang="zh-CN" sz="2000" b="1" dirty="0">
                <a:solidFill>
                  <a:srgbClr val="C00000"/>
                </a:solidFill>
                <a:latin typeface="微软雅黑" panose="020B0503020204020204" pitchFamily="34" charset="-122"/>
                <a:ea typeface="微软雅黑" panose="020B0503020204020204" pitchFamily="34" charset="-122"/>
                <a:sym typeface="+mn-ea"/>
              </a:rPr>
              <a:t>7</a:t>
            </a:r>
            <a:r>
              <a:rPr lang="zh-CN" altLang="en-US" sz="2000" b="1" dirty="0">
                <a:solidFill>
                  <a:srgbClr val="C00000"/>
                </a:solidFill>
                <a:latin typeface="微软雅黑" panose="020B0503020204020204" pitchFamily="34" charset="-122"/>
                <a:ea typeface="微软雅黑" panose="020B0503020204020204" pitchFamily="34" charset="-122"/>
                <a:sym typeface="+mn-ea"/>
              </a:rPr>
              <a:t>项提升行动</a:t>
            </a:r>
            <a:r>
              <a:rPr lang="zh-CN" altLang="en-US" sz="2000" b="1" dirty="0">
                <a:solidFill>
                  <a:srgbClr val="000000"/>
                </a:solidFill>
                <a:latin typeface="微软雅黑" panose="020B0503020204020204" pitchFamily="34" charset="-122"/>
                <a:ea typeface="微软雅黑" panose="020B0503020204020204" pitchFamily="34" charset="-122"/>
                <a:sym typeface="+mn-ea"/>
              </a:rPr>
              <a:t>；</a:t>
            </a:r>
            <a:endParaRPr lang="zh-CN" altLang="en-US" sz="2000" b="1" dirty="0">
              <a:solidFill>
                <a:srgbClr val="000000"/>
              </a:solidFill>
              <a:latin typeface="微软雅黑" panose="020B0503020204020204" pitchFamily="34" charset="-122"/>
              <a:ea typeface="微软雅黑" panose="020B0503020204020204" pitchFamily="34" charset="-122"/>
              <a:sym typeface="+mn-ea"/>
            </a:endParaRPr>
          </a:p>
          <a:p>
            <a:pPr marL="342900" indent="-342900" algn="just" defTabSz="266700">
              <a:lnSpc>
                <a:spcPct val="150000"/>
              </a:lnSpc>
              <a:spcBef>
                <a:spcPts val="0"/>
              </a:spcBef>
              <a:spcAft>
                <a:spcPts val="0"/>
              </a:spcAft>
              <a:buFont typeface="Wingdings" panose="05000000000000000000" charset="0"/>
              <a:buChar char=""/>
            </a:pPr>
            <a:r>
              <a:rPr lang="zh-CN" altLang="en-US" sz="2000" b="1" dirty="0">
                <a:solidFill>
                  <a:srgbClr val="000000"/>
                </a:solidFill>
                <a:latin typeface="微软雅黑" panose="020B0503020204020204" pitchFamily="34" charset="-122"/>
                <a:ea typeface="微软雅黑" panose="020B0503020204020204" pitchFamily="34" charset="-122"/>
                <a:sym typeface="+mn-ea"/>
              </a:rPr>
              <a:t>建立了师生满意度调研、师生意见收集、快速响应改进、师生互动交流、育人氛围营造等</a:t>
            </a:r>
            <a:r>
              <a:rPr lang="en-US" altLang="zh-CN" sz="2000" b="1" dirty="0">
                <a:solidFill>
                  <a:srgbClr val="C00000"/>
                </a:solidFill>
                <a:latin typeface="微软雅黑" panose="020B0503020204020204" pitchFamily="34" charset="-122"/>
                <a:ea typeface="微软雅黑" panose="020B0503020204020204" pitchFamily="34" charset="-122"/>
                <a:sym typeface="+mn-ea"/>
              </a:rPr>
              <a:t>5</a:t>
            </a:r>
            <a:r>
              <a:rPr lang="zh-CN" altLang="en-US" sz="2000" b="1" dirty="0">
                <a:solidFill>
                  <a:srgbClr val="C00000"/>
                </a:solidFill>
                <a:latin typeface="微软雅黑" panose="020B0503020204020204" pitchFamily="34" charset="-122"/>
                <a:ea typeface="微软雅黑" panose="020B0503020204020204" pitchFamily="34" charset="-122"/>
                <a:sym typeface="+mn-ea"/>
              </a:rPr>
              <a:t>项工作机制</a:t>
            </a:r>
            <a:r>
              <a:rPr lang="zh-CN" altLang="en-US" sz="2000" b="1" dirty="0">
                <a:solidFill>
                  <a:srgbClr val="000000"/>
                </a:solidFill>
                <a:latin typeface="微软雅黑" panose="020B0503020204020204" pitchFamily="34" charset="-122"/>
                <a:ea typeface="微软雅黑" panose="020B0503020204020204" pitchFamily="34" charset="-122"/>
                <a:sym typeface="+mn-ea"/>
              </a:rPr>
              <a:t>。</a:t>
            </a:r>
            <a:endParaRPr lang="zh-CN" altLang="en-US" sz="2000" b="1" dirty="0">
              <a:solidFill>
                <a:srgbClr val="00000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任意多边形: 形状 43"/>
          <p:cNvSpPr/>
          <p:nvPr/>
        </p:nvSpPr>
        <p:spPr>
          <a:xfrm>
            <a:off x="0" y="-14607"/>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2" name="任意多边形: 形状 40"/>
          <p:cNvSpPr/>
          <p:nvPr/>
        </p:nvSpPr>
        <p:spPr>
          <a:xfrm>
            <a:off x="0" y="2"/>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solidFill>
            <a:srgbClr val="2358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nvGrpSpPr>
          <p:cNvPr id="57" name="组合 2"/>
          <p:cNvGrpSpPr/>
          <p:nvPr/>
        </p:nvGrpSpPr>
        <p:grpSpPr>
          <a:xfrm>
            <a:off x="2347186" y="2968304"/>
            <a:ext cx="9779497" cy="1822004"/>
            <a:chOff x="2412503" y="3421695"/>
            <a:chExt cx="9779497" cy="1822004"/>
          </a:xfrm>
          <a:solidFill>
            <a:srgbClr val="0C3380"/>
          </a:solidFill>
        </p:grpSpPr>
        <p:sp>
          <p:nvSpPr>
            <p:cNvPr id="1048614" name="任意多边形: 形状 35"/>
            <p:cNvSpPr/>
            <p:nvPr/>
          </p:nvSpPr>
          <p:spPr>
            <a:xfrm>
              <a:off x="3119087" y="342169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5" name="任意多边形: 形状 36"/>
            <p:cNvSpPr/>
            <p:nvPr/>
          </p:nvSpPr>
          <p:spPr>
            <a:xfrm>
              <a:off x="2883559" y="342900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6" name="任意多边形: 形状 37"/>
            <p:cNvSpPr/>
            <p:nvPr/>
          </p:nvSpPr>
          <p:spPr>
            <a:xfrm>
              <a:off x="2648031" y="343630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7" name="任意多边形: 形状 38"/>
            <p:cNvSpPr/>
            <p:nvPr/>
          </p:nvSpPr>
          <p:spPr>
            <a:xfrm>
              <a:off x="2412503" y="344361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8" name="任意多边形: 形状 31"/>
            <p:cNvSpPr/>
            <p:nvPr/>
          </p:nvSpPr>
          <p:spPr>
            <a:xfrm>
              <a:off x="3347686" y="3421696"/>
              <a:ext cx="8844314" cy="1800089"/>
            </a:xfrm>
            <a:custGeom>
              <a:avLst/>
              <a:gdLst>
                <a:gd name="connsiteX0" fmla="*/ 1091746 w 8844314"/>
                <a:gd name="connsiteY0" fmla="*/ 0 h 1800089"/>
                <a:gd name="connsiteX1" fmla="*/ 8844314 w 8844314"/>
                <a:gd name="connsiteY1" fmla="*/ 0 h 1800089"/>
                <a:gd name="connsiteX2" fmla="*/ 8844314 w 8844314"/>
                <a:gd name="connsiteY2" fmla="*/ 1800089 h 1800089"/>
                <a:gd name="connsiteX3" fmla="*/ 0 w 8844314"/>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8844314" h="1800089">
                  <a:moveTo>
                    <a:pt x="1091746" y="0"/>
                  </a:moveTo>
                  <a:lnTo>
                    <a:pt x="8844314" y="0"/>
                  </a:lnTo>
                  <a:lnTo>
                    <a:pt x="8844314"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sp>
        <p:nvSpPr>
          <p:cNvPr id="14" name="文本框 13"/>
          <p:cNvSpPr txBox="1"/>
          <p:nvPr/>
        </p:nvSpPr>
        <p:spPr>
          <a:xfrm>
            <a:off x="4021461" y="3228543"/>
            <a:ext cx="7933313"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800" b="1" dirty="0">
                <a:solidFill>
                  <a:schemeClr val="bg1"/>
                </a:solidFill>
                <a:latin typeface="Times New Roman" panose="02020603050405020304" pitchFamily="18" charset="0"/>
                <a:ea typeface="微软雅黑" panose="020B0503020204020204" pitchFamily="34" charset="-122"/>
                <a:sym typeface="+mn-ea"/>
              </a:rPr>
              <a:t>三、本科教育教学审核评估整体开展情况及专家组初步反馈意见建议</a:t>
            </a:r>
            <a:endParaRPr lang="zh-CN" altLang="en-US" sz="3800" b="1" dirty="0">
              <a:solidFill>
                <a:schemeClr val="bg1"/>
              </a:solidFill>
              <a:latin typeface="Times New Roman" panose="02020603050405020304" pitchFamily="18" charset="0"/>
              <a:ea typeface="微软雅黑" panose="020B0503020204020204" pitchFamily="34" charset="-122"/>
              <a:sym typeface="+mn-ea"/>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84215" y="329215"/>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48" name="文本框 47"/>
          <p:cNvSpPr txBox="1"/>
          <p:nvPr>
            <p:custDataLst>
              <p:tags r:id="rId2"/>
            </p:custDataLst>
          </p:nvPr>
        </p:nvSpPr>
        <p:spPr>
          <a:xfrm>
            <a:off x="663660" y="311507"/>
            <a:ext cx="9520555" cy="523220"/>
          </a:xfrm>
          <a:prstGeom prst="rect">
            <a:avLst/>
          </a:prstGeom>
          <a:noFill/>
        </p:spPr>
        <p:txBody>
          <a:bodyPr wrap="none" rtlCol="0">
            <a:spAutoFit/>
          </a:bodyPr>
          <a:lstStyle/>
          <a:p>
            <a:pPr algn="l" eaLnBrk="1" fontAlgn="auto" hangingPunct="1">
              <a:spcBef>
                <a:spcPts val="0"/>
              </a:spcBef>
              <a:spcAft>
                <a:spcPts val="0"/>
              </a:spcAft>
              <a:defRPr/>
            </a:pPr>
            <a:r>
              <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三、本科教育教学审核评估整体开展情况及专家组意见建议</a:t>
            </a:r>
            <a:endPar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0" name="矩形 38"/>
          <p:cNvSpPr>
            <a:spLocks noChangeArrowheads="1"/>
          </p:cNvSpPr>
          <p:nvPr/>
        </p:nvSpPr>
        <p:spPr bwMode="auto">
          <a:xfrm>
            <a:off x="-149290" y="1684316"/>
            <a:ext cx="12101804" cy="562273"/>
          </a:xfrm>
          <a:prstGeom prst="rect">
            <a:avLst/>
          </a:prstGeom>
          <a:no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r>
              <a:rPr lang="en-US" altLang="zh-CN" sz="2400" b="1" dirty="0">
                <a:solidFill>
                  <a:srgbClr val="C00000"/>
                </a:solidFill>
                <a:latin typeface="微软雅黑" panose="020B0503020204020204" pitchFamily="34" charset="-122"/>
                <a:ea typeface="微软雅黑" panose="020B0503020204020204" pitchFamily="34" charset="-122"/>
                <a:sym typeface="+mn-lt"/>
              </a:rPr>
              <a:t>2024</a:t>
            </a:r>
            <a:r>
              <a:rPr lang="zh-CN" altLang="en-US" sz="2400" b="1" dirty="0">
                <a:solidFill>
                  <a:srgbClr val="C00000"/>
                </a:solidFill>
                <a:latin typeface="微软雅黑" panose="020B0503020204020204" pitchFamily="34" charset="-122"/>
                <a:ea typeface="微软雅黑" panose="020B0503020204020204" pitchFamily="34" charset="-122"/>
                <a:sym typeface="+mn-lt"/>
              </a:rPr>
              <a:t>年</a:t>
            </a:r>
            <a:r>
              <a:rPr lang="en-US" altLang="zh-CN" sz="2400" b="1" dirty="0">
                <a:solidFill>
                  <a:srgbClr val="C00000"/>
                </a:solidFill>
                <a:latin typeface="微软雅黑" panose="020B0503020204020204" pitchFamily="34" charset="-122"/>
                <a:ea typeface="微软雅黑" panose="020B0503020204020204" pitchFamily="34" charset="-122"/>
                <a:sym typeface="+mn-lt"/>
              </a:rPr>
              <a:t>11</a:t>
            </a:r>
            <a:r>
              <a:rPr lang="zh-CN" altLang="en-US" sz="2400" b="1" dirty="0">
                <a:solidFill>
                  <a:srgbClr val="C00000"/>
                </a:solidFill>
                <a:latin typeface="微软雅黑" panose="020B0503020204020204" pitchFamily="34" charset="-122"/>
                <a:ea typeface="微软雅黑" panose="020B0503020204020204" pitchFamily="34" charset="-122"/>
                <a:sym typeface="+mn-lt"/>
              </a:rPr>
              <a:t>月</a:t>
            </a:r>
            <a:r>
              <a:rPr lang="en-US" altLang="zh-CN" sz="2400" b="1" dirty="0">
                <a:solidFill>
                  <a:srgbClr val="C00000"/>
                </a:solidFill>
                <a:latin typeface="微软雅黑" panose="020B0503020204020204" pitchFamily="34" charset="-122"/>
                <a:ea typeface="微软雅黑" panose="020B0503020204020204" pitchFamily="34" charset="-122"/>
                <a:sym typeface="+mn-lt"/>
              </a:rPr>
              <a:t>1</a:t>
            </a:r>
            <a:r>
              <a:rPr lang="zh-CN" altLang="en-US" sz="2400" b="1" dirty="0">
                <a:solidFill>
                  <a:srgbClr val="C00000"/>
                </a:solidFill>
                <a:latin typeface="微软雅黑" panose="020B0503020204020204" pitchFamily="34" charset="-122"/>
                <a:ea typeface="微软雅黑" panose="020B0503020204020204" pitchFamily="34" charset="-122"/>
                <a:sym typeface="+mn-lt"/>
              </a:rPr>
              <a:t>日至</a:t>
            </a:r>
            <a:r>
              <a:rPr lang="en-US" altLang="zh-CN" sz="2400" b="1" dirty="0">
                <a:solidFill>
                  <a:srgbClr val="C00000"/>
                </a:solidFill>
                <a:latin typeface="微软雅黑" panose="020B0503020204020204" pitchFamily="34" charset="-122"/>
                <a:ea typeface="微软雅黑" panose="020B0503020204020204" pitchFamily="34" charset="-122"/>
                <a:sym typeface="+mn-lt"/>
              </a:rPr>
              <a:t>14</a:t>
            </a:r>
            <a:r>
              <a:rPr lang="zh-CN" altLang="en-US" sz="2400" b="1" dirty="0">
                <a:solidFill>
                  <a:srgbClr val="C00000"/>
                </a:solidFill>
                <a:latin typeface="微软雅黑" panose="020B0503020204020204" pitchFamily="34" charset="-122"/>
                <a:ea typeface="微软雅黑" panose="020B0503020204020204" pitchFamily="34" charset="-122"/>
                <a:sym typeface="+mn-lt"/>
              </a:rPr>
              <a:t>日</a:t>
            </a:r>
            <a:r>
              <a:rPr lang="zh-CN" altLang="en-US" sz="2400" b="1" dirty="0">
                <a:latin typeface="微软雅黑" panose="020B0503020204020204" pitchFamily="34" charset="-122"/>
                <a:ea typeface="微软雅黑" panose="020B0503020204020204" pitchFamily="34" charset="-122"/>
                <a:sym typeface="+mn-lt"/>
              </a:rPr>
              <a:t>，专家组对学校本科教育教学工作开展了</a:t>
            </a:r>
            <a:r>
              <a:rPr lang="zh-CN" altLang="en-US" sz="2400" b="1" dirty="0">
                <a:solidFill>
                  <a:srgbClr val="C00000"/>
                </a:solidFill>
                <a:latin typeface="微软雅黑" panose="020B0503020204020204" pitchFamily="34" charset="-122"/>
                <a:ea typeface="微软雅黑" panose="020B0503020204020204" pitchFamily="34" charset="-122"/>
                <a:sym typeface="+mn-lt"/>
              </a:rPr>
              <a:t>为期两周的线上评估。</a:t>
            </a:r>
            <a:endParaRPr lang="zh-CN" altLang="en-US" sz="2400" b="1" dirty="0">
              <a:solidFill>
                <a:srgbClr val="C00000"/>
              </a:solidFill>
              <a:latin typeface="微软雅黑" panose="020B0503020204020204" pitchFamily="34" charset="-122"/>
              <a:ea typeface="微软雅黑" panose="020B0503020204020204" pitchFamily="34" charset="-122"/>
              <a:sym typeface="+mn-lt"/>
            </a:endParaRPr>
          </a:p>
        </p:txBody>
      </p:sp>
      <p:sp>
        <p:nvSpPr>
          <p:cNvPr id="21" name="矩形 38"/>
          <p:cNvSpPr>
            <a:spLocks noChangeArrowheads="1"/>
          </p:cNvSpPr>
          <p:nvPr/>
        </p:nvSpPr>
        <p:spPr bwMode="auto">
          <a:xfrm>
            <a:off x="333452" y="3028053"/>
            <a:ext cx="11525096" cy="2687451"/>
          </a:xfrm>
          <a:prstGeom prst="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marL="342900" indent="-342900" algn="just">
              <a:lnSpc>
                <a:spcPct val="150000"/>
              </a:lnSpc>
              <a:spcBef>
                <a:spcPct val="0"/>
              </a:spcBef>
              <a:buFont typeface="Wingdings" panose="05000000000000000000" pitchFamily="2" charset="2"/>
              <a:buChar char="Ø"/>
              <a:defRPr/>
            </a:pPr>
            <a:r>
              <a:rPr lang="zh-CN" altLang="en-US" sz="2000" b="1" dirty="0">
                <a:latin typeface="微软雅黑" panose="020B0503020204020204" pitchFamily="34" charset="-122"/>
                <a:ea typeface="微软雅黑" panose="020B0503020204020204" pitchFamily="34" charset="-122"/>
                <a:sym typeface="+mn-lt"/>
              </a:rPr>
              <a:t>线上听课</a:t>
            </a:r>
            <a:r>
              <a:rPr lang="en-US" altLang="zh-CN" sz="2000" b="1" dirty="0">
                <a:solidFill>
                  <a:srgbClr val="C00000"/>
                </a:solidFill>
                <a:latin typeface="微软雅黑" panose="020B0503020204020204" pitchFamily="34" charset="-122"/>
                <a:ea typeface="微软雅黑" panose="020B0503020204020204" pitchFamily="34" charset="-122"/>
                <a:sym typeface="+mn-lt"/>
              </a:rPr>
              <a:t>40</a:t>
            </a:r>
            <a:r>
              <a:rPr lang="zh-CN" altLang="en-US" sz="2000" b="1" dirty="0">
                <a:solidFill>
                  <a:srgbClr val="C00000"/>
                </a:solidFill>
                <a:latin typeface="微软雅黑" panose="020B0503020204020204" pitchFamily="34" charset="-122"/>
                <a:ea typeface="微软雅黑" panose="020B0503020204020204" pitchFamily="34" charset="-122"/>
                <a:sym typeface="+mn-lt"/>
              </a:rPr>
              <a:t>门次</a:t>
            </a:r>
            <a:r>
              <a:rPr lang="zh-CN" altLang="en-US" sz="2000" b="1" dirty="0">
                <a:latin typeface="微软雅黑" panose="020B0503020204020204" pitchFamily="34" charset="-122"/>
                <a:ea typeface="微软雅黑" panose="020B0503020204020204" pitchFamily="34" charset="-122"/>
                <a:sym typeface="+mn-lt"/>
              </a:rPr>
              <a:t>，调阅学校相关材料</a:t>
            </a:r>
            <a:r>
              <a:rPr lang="en-US" altLang="zh-CN" sz="2000" b="1" dirty="0">
                <a:solidFill>
                  <a:srgbClr val="C00000"/>
                </a:solidFill>
                <a:latin typeface="微软雅黑" panose="020B0503020204020204" pitchFamily="34" charset="-122"/>
                <a:ea typeface="微软雅黑" panose="020B0503020204020204" pitchFamily="34" charset="-122"/>
                <a:sym typeface="+mn-lt"/>
              </a:rPr>
              <a:t>573</a:t>
            </a:r>
            <a:r>
              <a:rPr lang="zh-CN" altLang="en-US" sz="2000" b="1" dirty="0">
                <a:solidFill>
                  <a:srgbClr val="C00000"/>
                </a:solidFill>
                <a:latin typeface="微软雅黑" panose="020B0503020204020204" pitchFamily="34" charset="-122"/>
                <a:ea typeface="微软雅黑" panose="020B0503020204020204" pitchFamily="34" charset="-122"/>
                <a:sym typeface="+mn-lt"/>
              </a:rPr>
              <a:t>份</a:t>
            </a:r>
            <a:r>
              <a:rPr lang="zh-CN" altLang="en-US" sz="2000" b="1" dirty="0">
                <a:latin typeface="微软雅黑" panose="020B0503020204020204" pitchFamily="34" charset="-122"/>
                <a:ea typeface="微软雅黑" panose="020B0503020204020204" pitchFamily="34" charset="-122"/>
                <a:sym typeface="+mn-lt"/>
              </a:rPr>
              <a:t>，包括专业人才培养方案</a:t>
            </a:r>
            <a:r>
              <a:rPr lang="en-US" altLang="zh-CN" sz="2000" b="1" dirty="0">
                <a:solidFill>
                  <a:srgbClr val="C00000"/>
                </a:solidFill>
                <a:latin typeface="微软雅黑" panose="020B0503020204020204" pitchFamily="34" charset="-122"/>
                <a:ea typeface="微软雅黑" panose="020B0503020204020204" pitchFamily="34" charset="-122"/>
                <a:sym typeface="+mn-lt"/>
              </a:rPr>
              <a:t>39</a:t>
            </a:r>
            <a:r>
              <a:rPr lang="zh-CN" altLang="en-US" sz="2000" b="1" dirty="0">
                <a:solidFill>
                  <a:srgbClr val="C00000"/>
                </a:solidFill>
                <a:latin typeface="微软雅黑" panose="020B0503020204020204" pitchFamily="34" charset="-122"/>
                <a:ea typeface="微软雅黑" panose="020B0503020204020204" pitchFamily="34" charset="-122"/>
                <a:sym typeface="+mn-lt"/>
              </a:rPr>
              <a:t>份</a:t>
            </a:r>
            <a:r>
              <a:rPr lang="zh-CN" altLang="en-US" sz="2000" b="1" dirty="0">
                <a:latin typeface="微软雅黑" panose="020B0503020204020204" pitchFamily="34" charset="-122"/>
                <a:ea typeface="微软雅黑" panose="020B0503020204020204" pitchFamily="34" charset="-122"/>
                <a:sym typeface="+mn-lt"/>
              </a:rPr>
              <a:t>，试卷</a:t>
            </a:r>
            <a:r>
              <a:rPr lang="en-US" altLang="zh-CN" sz="2000" b="1" dirty="0">
                <a:solidFill>
                  <a:srgbClr val="C00000"/>
                </a:solidFill>
                <a:latin typeface="微软雅黑" panose="020B0503020204020204" pitchFamily="34" charset="-122"/>
                <a:ea typeface="微软雅黑" panose="020B0503020204020204" pitchFamily="34" charset="-122"/>
                <a:sym typeface="+mn-lt"/>
              </a:rPr>
              <a:t>432</a:t>
            </a:r>
            <a:r>
              <a:rPr lang="zh-CN" altLang="en-US" sz="2000" b="1" dirty="0">
                <a:solidFill>
                  <a:srgbClr val="C00000"/>
                </a:solidFill>
                <a:latin typeface="微软雅黑" panose="020B0503020204020204" pitchFamily="34" charset="-122"/>
                <a:ea typeface="微软雅黑" panose="020B0503020204020204" pitchFamily="34" charset="-122"/>
                <a:sym typeface="+mn-lt"/>
              </a:rPr>
              <a:t>份</a:t>
            </a:r>
            <a:r>
              <a:rPr lang="zh-CN" altLang="en-US" sz="2000" b="1" dirty="0">
                <a:latin typeface="微软雅黑" panose="020B0503020204020204" pitchFamily="34" charset="-122"/>
                <a:ea typeface="微软雅黑" panose="020B0503020204020204" pitchFamily="34" charset="-122"/>
                <a:sym typeface="+mn-lt"/>
              </a:rPr>
              <a:t>，毕业论文</a:t>
            </a:r>
            <a:r>
              <a:rPr lang="en-US" altLang="zh-CN" sz="2000" b="1" dirty="0">
                <a:solidFill>
                  <a:srgbClr val="C00000"/>
                </a:solidFill>
                <a:latin typeface="微软雅黑" panose="020B0503020204020204" pitchFamily="34" charset="-122"/>
                <a:ea typeface="微软雅黑" panose="020B0503020204020204" pitchFamily="34" charset="-122"/>
                <a:sym typeface="+mn-lt"/>
              </a:rPr>
              <a:t>89</a:t>
            </a:r>
            <a:r>
              <a:rPr lang="zh-CN" altLang="en-US" sz="2000" b="1" dirty="0">
                <a:solidFill>
                  <a:srgbClr val="C00000"/>
                </a:solidFill>
                <a:latin typeface="微软雅黑" panose="020B0503020204020204" pitchFamily="34" charset="-122"/>
                <a:ea typeface="微软雅黑" panose="020B0503020204020204" pitchFamily="34" charset="-122"/>
                <a:sym typeface="+mn-lt"/>
              </a:rPr>
              <a:t>份</a:t>
            </a:r>
            <a:r>
              <a:rPr lang="zh-CN" altLang="en-US" sz="2000" b="1" dirty="0">
                <a:latin typeface="微软雅黑" panose="020B0503020204020204" pitchFamily="34" charset="-122"/>
                <a:ea typeface="微软雅黑" panose="020B0503020204020204" pitchFamily="34" charset="-122"/>
                <a:sym typeface="+mn-lt"/>
              </a:rPr>
              <a:t>，其他材料</a:t>
            </a:r>
            <a:r>
              <a:rPr lang="en-US" altLang="zh-CN" sz="2000" b="1" dirty="0">
                <a:solidFill>
                  <a:srgbClr val="C00000"/>
                </a:solidFill>
                <a:latin typeface="微软雅黑" panose="020B0503020204020204" pitchFamily="34" charset="-122"/>
                <a:ea typeface="微软雅黑" panose="020B0503020204020204" pitchFamily="34" charset="-122"/>
                <a:sym typeface="+mn-lt"/>
              </a:rPr>
              <a:t>13</a:t>
            </a:r>
            <a:r>
              <a:rPr lang="zh-CN" altLang="en-US" sz="2000" b="1" dirty="0">
                <a:solidFill>
                  <a:srgbClr val="C00000"/>
                </a:solidFill>
                <a:latin typeface="微软雅黑" panose="020B0503020204020204" pitchFamily="34" charset="-122"/>
                <a:ea typeface="微软雅黑" panose="020B0503020204020204" pitchFamily="34" charset="-122"/>
                <a:sym typeface="+mn-lt"/>
              </a:rPr>
              <a:t>份</a:t>
            </a:r>
            <a:r>
              <a:rPr lang="zh-CN" altLang="en-US" sz="2000" b="1" dirty="0">
                <a:latin typeface="微软雅黑" panose="020B0503020204020204" pitchFamily="34" charset="-122"/>
                <a:ea typeface="微软雅黑" panose="020B0503020204020204" pitchFamily="34" charset="-122"/>
                <a:sym typeface="+mn-lt"/>
              </a:rPr>
              <a:t>；</a:t>
            </a:r>
            <a:endParaRPr lang="en-US" altLang="zh-CN" sz="2000" b="1" dirty="0">
              <a:latin typeface="微软雅黑" panose="020B0503020204020204" pitchFamily="34" charset="-122"/>
              <a:ea typeface="微软雅黑" panose="020B0503020204020204" pitchFamily="34" charset="-122"/>
              <a:sym typeface="+mn-lt"/>
            </a:endParaRPr>
          </a:p>
          <a:p>
            <a:pPr marL="342900" indent="-342900" algn="just">
              <a:lnSpc>
                <a:spcPct val="150000"/>
              </a:lnSpc>
              <a:spcBef>
                <a:spcPct val="0"/>
              </a:spcBef>
              <a:buFont typeface="Wingdings" panose="05000000000000000000" pitchFamily="2" charset="2"/>
              <a:buChar char="Ø"/>
              <a:defRPr/>
            </a:pPr>
            <a:r>
              <a:rPr lang="zh-CN" altLang="en-US" sz="2000" b="1" dirty="0">
                <a:latin typeface="微软雅黑" panose="020B0503020204020204" pitchFamily="34" charset="-122"/>
                <a:ea typeface="微软雅黑" panose="020B0503020204020204" pitchFamily="34" charset="-122"/>
                <a:sym typeface="+mn-lt"/>
              </a:rPr>
              <a:t>线上访谈</a:t>
            </a:r>
            <a:r>
              <a:rPr lang="en-US" altLang="zh-CN" sz="2000" b="1" dirty="0">
                <a:solidFill>
                  <a:srgbClr val="C00000"/>
                </a:solidFill>
                <a:latin typeface="微软雅黑" panose="020B0503020204020204" pitchFamily="34" charset="-122"/>
                <a:ea typeface="微软雅黑" panose="020B0503020204020204" pitchFamily="34" charset="-122"/>
                <a:sym typeface="+mn-lt"/>
              </a:rPr>
              <a:t>87</a:t>
            </a:r>
            <a:r>
              <a:rPr lang="zh-CN" altLang="en-US" sz="2000" b="1" dirty="0">
                <a:solidFill>
                  <a:srgbClr val="C00000"/>
                </a:solidFill>
                <a:latin typeface="微软雅黑" panose="020B0503020204020204" pitchFamily="34" charset="-122"/>
                <a:ea typeface="微软雅黑" panose="020B0503020204020204" pitchFamily="34" charset="-122"/>
                <a:sym typeface="+mn-lt"/>
              </a:rPr>
              <a:t>人次</a:t>
            </a:r>
            <a:r>
              <a:rPr lang="zh-CN" altLang="en-US" sz="2000" b="1" dirty="0">
                <a:latin typeface="微软雅黑" panose="020B0503020204020204" pitchFamily="34" charset="-122"/>
                <a:ea typeface="微软雅黑" panose="020B0503020204020204" pitchFamily="34" charset="-122"/>
                <a:sym typeface="+mn-lt"/>
              </a:rPr>
              <a:t>，其中包括</a:t>
            </a:r>
            <a:r>
              <a:rPr lang="zh-CN" altLang="en-US" sz="2000" b="1" dirty="0">
                <a:solidFill>
                  <a:srgbClr val="C00000"/>
                </a:solidFill>
                <a:latin typeface="微软雅黑" panose="020B0503020204020204" pitchFamily="34" charset="-122"/>
                <a:ea typeface="微软雅黑" panose="020B0503020204020204" pitchFamily="34" charset="-122"/>
                <a:sym typeface="+mn-lt"/>
              </a:rPr>
              <a:t>校领导</a:t>
            </a:r>
            <a:r>
              <a:rPr lang="en-US" altLang="zh-CN" sz="2000" b="1" dirty="0">
                <a:solidFill>
                  <a:srgbClr val="C00000"/>
                </a:solidFill>
                <a:latin typeface="微软雅黑" panose="020B0503020204020204" pitchFamily="34" charset="-122"/>
                <a:ea typeface="微软雅黑" panose="020B0503020204020204" pitchFamily="34" charset="-122"/>
                <a:sym typeface="+mn-lt"/>
              </a:rPr>
              <a:t>9</a:t>
            </a:r>
            <a:r>
              <a:rPr lang="zh-CN" altLang="en-US" sz="2000" b="1" dirty="0">
                <a:solidFill>
                  <a:srgbClr val="C00000"/>
                </a:solidFill>
                <a:latin typeface="微软雅黑" panose="020B0503020204020204" pitchFamily="34" charset="-122"/>
                <a:ea typeface="微软雅黑" panose="020B0503020204020204" pitchFamily="34" charset="-122"/>
                <a:sym typeface="+mn-lt"/>
              </a:rPr>
              <a:t>人次，管理人员</a:t>
            </a:r>
            <a:r>
              <a:rPr lang="en-US" altLang="zh-CN" sz="2000" b="1" dirty="0">
                <a:solidFill>
                  <a:srgbClr val="C00000"/>
                </a:solidFill>
                <a:latin typeface="微软雅黑" panose="020B0503020204020204" pitchFamily="34" charset="-122"/>
                <a:ea typeface="微软雅黑" panose="020B0503020204020204" pitchFamily="34" charset="-122"/>
                <a:sym typeface="+mn-lt"/>
              </a:rPr>
              <a:t>78</a:t>
            </a:r>
            <a:r>
              <a:rPr lang="zh-CN" altLang="en-US" sz="2000" b="1" dirty="0">
                <a:solidFill>
                  <a:srgbClr val="C00000"/>
                </a:solidFill>
                <a:latin typeface="微软雅黑" panose="020B0503020204020204" pitchFamily="34" charset="-122"/>
                <a:ea typeface="微软雅黑" panose="020B0503020204020204" pitchFamily="34" charset="-122"/>
                <a:sym typeface="+mn-lt"/>
              </a:rPr>
              <a:t>人次</a:t>
            </a:r>
            <a:r>
              <a:rPr lang="zh-CN" altLang="en-US" sz="2000" b="1" dirty="0">
                <a:latin typeface="微软雅黑" panose="020B0503020204020204" pitchFamily="34" charset="-122"/>
                <a:ea typeface="微软雅黑" panose="020B0503020204020204" pitchFamily="34" charset="-122"/>
                <a:sym typeface="+mn-lt"/>
              </a:rPr>
              <a:t>；</a:t>
            </a:r>
            <a:endParaRPr lang="en-US" altLang="zh-CN" sz="2000" b="1" dirty="0">
              <a:latin typeface="微软雅黑" panose="020B0503020204020204" pitchFamily="34" charset="-122"/>
              <a:ea typeface="微软雅黑" panose="020B0503020204020204" pitchFamily="34" charset="-122"/>
              <a:sym typeface="+mn-lt"/>
            </a:endParaRPr>
          </a:p>
          <a:p>
            <a:pPr marL="342900" indent="-342900" algn="just">
              <a:lnSpc>
                <a:spcPct val="150000"/>
              </a:lnSpc>
              <a:spcBef>
                <a:spcPct val="0"/>
              </a:spcBef>
              <a:buFont typeface="Wingdings" panose="05000000000000000000" pitchFamily="2" charset="2"/>
              <a:buChar char="Ø"/>
              <a:defRPr/>
            </a:pPr>
            <a:r>
              <a:rPr lang="zh-CN" altLang="en-US" sz="2000" b="1" dirty="0">
                <a:latin typeface="微软雅黑" panose="020B0503020204020204" pitchFamily="34" charset="-122"/>
                <a:ea typeface="微软雅黑" panose="020B0503020204020204" pitchFamily="34" charset="-122"/>
                <a:sym typeface="+mn-lt"/>
              </a:rPr>
              <a:t>开展在校教师代表、在校学生代表、用人单位代表和毕业生代表的</a:t>
            </a:r>
            <a:r>
              <a:rPr lang="zh-CN" altLang="en-US" sz="2000" b="1" dirty="0">
                <a:solidFill>
                  <a:srgbClr val="C00000"/>
                </a:solidFill>
                <a:latin typeface="微软雅黑" panose="020B0503020204020204" pitchFamily="34" charset="-122"/>
                <a:ea typeface="微软雅黑" panose="020B0503020204020204" pitchFamily="34" charset="-122"/>
                <a:sym typeface="+mn-lt"/>
              </a:rPr>
              <a:t>集体座谈</a:t>
            </a:r>
            <a:r>
              <a:rPr lang="en-US" altLang="zh-CN" sz="2000" b="1" dirty="0">
                <a:solidFill>
                  <a:srgbClr val="C00000"/>
                </a:solidFill>
                <a:latin typeface="微软雅黑" panose="020B0503020204020204" pitchFamily="34" charset="-122"/>
                <a:ea typeface="微软雅黑" panose="020B0503020204020204" pitchFamily="34" charset="-122"/>
                <a:sym typeface="+mn-lt"/>
              </a:rPr>
              <a:t>8</a:t>
            </a:r>
            <a:r>
              <a:rPr lang="zh-CN" altLang="en-US" sz="2000" b="1" dirty="0">
                <a:solidFill>
                  <a:srgbClr val="C00000"/>
                </a:solidFill>
                <a:latin typeface="微软雅黑" panose="020B0503020204020204" pitchFamily="34" charset="-122"/>
                <a:ea typeface="微软雅黑" panose="020B0503020204020204" pitchFamily="34" charset="-122"/>
                <a:sym typeface="+mn-lt"/>
              </a:rPr>
              <a:t>场次、</a:t>
            </a:r>
            <a:r>
              <a:rPr lang="en-US" altLang="zh-CN" sz="2000" b="1" dirty="0">
                <a:solidFill>
                  <a:srgbClr val="C00000"/>
                </a:solidFill>
                <a:latin typeface="微软雅黑" panose="020B0503020204020204" pitchFamily="34" charset="-122"/>
                <a:ea typeface="微软雅黑" panose="020B0503020204020204" pitchFamily="34" charset="-122"/>
                <a:sym typeface="+mn-lt"/>
              </a:rPr>
              <a:t>75</a:t>
            </a:r>
            <a:r>
              <a:rPr lang="zh-CN" altLang="en-US" sz="2000" b="1" dirty="0">
                <a:solidFill>
                  <a:srgbClr val="C00000"/>
                </a:solidFill>
                <a:latin typeface="微软雅黑" panose="020B0503020204020204" pitchFamily="34" charset="-122"/>
                <a:ea typeface="微软雅黑" panose="020B0503020204020204" pitchFamily="34" charset="-122"/>
                <a:sym typeface="+mn-lt"/>
              </a:rPr>
              <a:t>人次</a:t>
            </a:r>
            <a:r>
              <a:rPr lang="zh-CN" altLang="en-US" sz="2000" b="1" dirty="0">
                <a:latin typeface="微软雅黑" panose="020B0503020204020204" pitchFamily="34" charset="-122"/>
                <a:ea typeface="微软雅黑" panose="020B0503020204020204" pitchFamily="34" charset="-122"/>
                <a:sym typeface="+mn-lt"/>
              </a:rPr>
              <a:t>；</a:t>
            </a:r>
            <a:endParaRPr lang="en-US" altLang="zh-CN" sz="2000" b="1" dirty="0">
              <a:latin typeface="微软雅黑" panose="020B0503020204020204" pitchFamily="34" charset="-122"/>
              <a:ea typeface="微软雅黑" panose="020B0503020204020204" pitchFamily="34" charset="-122"/>
              <a:sym typeface="+mn-lt"/>
            </a:endParaRPr>
          </a:p>
          <a:p>
            <a:pPr marL="342900" indent="-342900" algn="just">
              <a:lnSpc>
                <a:spcPct val="150000"/>
              </a:lnSpc>
              <a:spcBef>
                <a:spcPct val="0"/>
              </a:spcBef>
              <a:buFont typeface="Wingdings" panose="05000000000000000000" pitchFamily="2" charset="2"/>
              <a:buChar char="Ø"/>
              <a:defRPr/>
            </a:pPr>
            <a:r>
              <a:rPr lang="zh-CN" altLang="en-US" sz="2000" b="1" dirty="0">
                <a:latin typeface="微软雅黑" panose="020B0503020204020204" pitchFamily="34" charset="-122"/>
                <a:ea typeface="微软雅黑" panose="020B0503020204020204" pitchFamily="34" charset="-122"/>
                <a:sym typeface="+mn-lt"/>
              </a:rPr>
              <a:t>访谈座谈覆盖了</a:t>
            </a:r>
            <a:r>
              <a:rPr lang="en-US" altLang="zh-CN" sz="2000" b="1" dirty="0">
                <a:solidFill>
                  <a:srgbClr val="C00000"/>
                </a:solidFill>
                <a:latin typeface="微软雅黑" panose="020B0503020204020204" pitchFamily="34" charset="-122"/>
                <a:ea typeface="微软雅黑" panose="020B0503020204020204" pitchFamily="34" charset="-122"/>
                <a:sym typeface="+mn-lt"/>
              </a:rPr>
              <a:t>49</a:t>
            </a:r>
            <a:r>
              <a:rPr lang="zh-CN" altLang="en-US" sz="2000" b="1" dirty="0">
                <a:solidFill>
                  <a:srgbClr val="C00000"/>
                </a:solidFill>
                <a:latin typeface="微软雅黑" panose="020B0503020204020204" pitchFamily="34" charset="-122"/>
                <a:ea typeface="微软雅黑" panose="020B0503020204020204" pitchFamily="34" charset="-122"/>
                <a:sym typeface="+mn-lt"/>
              </a:rPr>
              <a:t>个职能部门、</a:t>
            </a:r>
            <a:r>
              <a:rPr lang="en-US" altLang="zh-CN" sz="2000" b="1" dirty="0">
                <a:solidFill>
                  <a:srgbClr val="C00000"/>
                </a:solidFill>
                <a:latin typeface="微软雅黑" panose="020B0503020204020204" pitchFamily="34" charset="-122"/>
                <a:ea typeface="微软雅黑" panose="020B0503020204020204" pitchFamily="34" charset="-122"/>
                <a:sym typeface="+mn-lt"/>
              </a:rPr>
              <a:t>43</a:t>
            </a:r>
            <a:r>
              <a:rPr lang="zh-CN" altLang="en-US" sz="2000" b="1" dirty="0">
                <a:solidFill>
                  <a:srgbClr val="C00000"/>
                </a:solidFill>
                <a:latin typeface="微软雅黑" panose="020B0503020204020204" pitchFamily="34" charset="-122"/>
                <a:ea typeface="微软雅黑" panose="020B0503020204020204" pitchFamily="34" charset="-122"/>
                <a:sym typeface="+mn-lt"/>
              </a:rPr>
              <a:t>个学院（系）</a:t>
            </a:r>
            <a:r>
              <a:rPr lang="zh-CN" altLang="en-US" sz="2000" b="1" dirty="0">
                <a:latin typeface="微软雅黑" panose="020B0503020204020204" pitchFamily="34" charset="-122"/>
                <a:ea typeface="微软雅黑" panose="020B0503020204020204" pitchFamily="34" charset="-122"/>
                <a:sym typeface="+mn-lt"/>
              </a:rPr>
              <a:t>。</a:t>
            </a:r>
            <a:endParaRPr lang="zh-CN" altLang="en-US" sz="2000" b="1" dirty="0">
              <a:latin typeface="微软雅黑" panose="020B0503020204020204" pitchFamily="34" charset="-122"/>
              <a:ea typeface="微软雅黑" panose="020B0503020204020204" pitchFamily="34" charset="-122"/>
              <a:sym typeface="+mn-lt"/>
            </a:endParaRPr>
          </a:p>
        </p:txBody>
      </p:sp>
      <p:sp>
        <p:nvSpPr>
          <p:cNvPr id="23" name="Rectangle 9"/>
          <p:cNvSpPr>
            <a:spLocks noChangeArrowheads="1"/>
          </p:cNvSpPr>
          <p:nvPr/>
        </p:nvSpPr>
        <p:spPr bwMode="auto">
          <a:xfrm>
            <a:off x="333452" y="2662022"/>
            <a:ext cx="2988924" cy="441031"/>
          </a:xfrm>
          <a:prstGeom prst="rect">
            <a:avLst/>
          </a:prstGeom>
          <a:solidFill>
            <a:srgbClr val="C00000"/>
          </a:solidFill>
          <a:ln>
            <a:noFill/>
          </a:ln>
        </p:spPr>
        <p:txBody>
          <a:bodyPr/>
          <a:lstStyle/>
          <a:p>
            <a:pPr algn="ctr"/>
            <a:r>
              <a:rPr lang="zh-CN" altLang="zh-CN" sz="2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线</a:t>
            </a:r>
            <a:r>
              <a:rPr lang="zh-CN" altLang="en-US" sz="2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上</a:t>
            </a:r>
            <a:r>
              <a:rPr lang="zh-CN" altLang="zh-CN" sz="2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评估情况</a:t>
            </a:r>
            <a:endParaRPr lang="zh-CN" altLang="zh-CN" sz="2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1" name="组合 10"/>
          <p:cNvGrpSpPr/>
          <p:nvPr/>
        </p:nvGrpSpPr>
        <p:grpSpPr>
          <a:xfrm>
            <a:off x="333452" y="1134876"/>
            <a:ext cx="4426314" cy="465455"/>
            <a:chOff x="677" y="1763"/>
            <a:chExt cx="1065" cy="733"/>
          </a:xfrm>
        </p:grpSpPr>
        <p:sp>
          <p:nvSpPr>
            <p:cNvPr id="12" name="矩形 11"/>
            <p:cNvSpPr/>
            <p:nvPr>
              <p:custDataLst>
                <p:tags r:id="rId3"/>
              </p:custDataLst>
            </p:nvPr>
          </p:nvSpPr>
          <p:spPr>
            <a:xfrm>
              <a:off x="677" y="1763"/>
              <a:ext cx="35" cy="733"/>
            </a:xfrm>
            <a:prstGeom prst="rect">
              <a:avLst/>
            </a:prstGeom>
            <a:solidFill>
              <a:srgbClr val="B01F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矩形 12"/>
            <p:cNvSpPr/>
            <p:nvPr>
              <p:custDataLst>
                <p:tags r:id="rId4"/>
              </p:custDataLst>
            </p:nvPr>
          </p:nvSpPr>
          <p:spPr>
            <a:xfrm>
              <a:off x="713" y="1775"/>
              <a:ext cx="1029" cy="72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审核评估工作的整体开展情况</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84215" y="329215"/>
            <a:ext cx="1905390" cy="528581"/>
          </a:xfrm>
          <a:prstGeom prst="rect">
            <a:avLst/>
          </a:prstGeom>
        </p:spPr>
      </p:pic>
      <p:sp>
        <p:nvSpPr>
          <p:cNvPr id="12" name="文本框 11"/>
          <p:cNvSpPr txBox="1"/>
          <p:nvPr>
            <p:custDataLst>
              <p:tags r:id="rId2"/>
            </p:custDataLst>
          </p:nvPr>
        </p:nvSpPr>
        <p:spPr>
          <a:xfrm>
            <a:off x="663660" y="311507"/>
            <a:ext cx="9520555" cy="523220"/>
          </a:xfrm>
          <a:prstGeom prst="rect">
            <a:avLst/>
          </a:prstGeom>
          <a:noFill/>
        </p:spPr>
        <p:txBody>
          <a:bodyPr wrap="none" rtlCol="0">
            <a:spAutoFit/>
          </a:bodyPr>
          <a:lstStyle/>
          <a:p>
            <a:pPr algn="l" eaLnBrk="1" fontAlgn="auto" hangingPunct="1">
              <a:spcBef>
                <a:spcPts val="0"/>
              </a:spcBef>
              <a:spcAft>
                <a:spcPts val="0"/>
              </a:spcAft>
              <a:defRPr/>
            </a:pPr>
            <a:r>
              <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三、本科教育教学审核评估整体开展情况及专家组意见建议</a:t>
            </a:r>
            <a:endPar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16" name="矩形 15"/>
          <p:cNvSpPr/>
          <p:nvPr>
            <p:custDataLst>
              <p:tags r:id="rId3"/>
            </p:custDataLst>
          </p:nvPr>
        </p:nvSpPr>
        <p:spPr>
          <a:xfrm>
            <a:off x="333375" y="2758440"/>
            <a:ext cx="3210560" cy="4921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pitchFamily="34" charset="-122"/>
                <a:ea typeface="微软雅黑" panose="020B0503020204020204" pitchFamily="34" charset="-122"/>
                <a:sym typeface="+mn-ea"/>
              </a:rPr>
              <a:t>线下评估情况</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17" name="组合 16"/>
          <p:cNvGrpSpPr/>
          <p:nvPr>
            <p:custDataLst>
              <p:tags r:id="rId4"/>
            </p:custDataLst>
          </p:nvPr>
        </p:nvGrpSpPr>
        <p:grpSpPr>
          <a:xfrm>
            <a:off x="316230" y="3248025"/>
            <a:ext cx="7749540" cy="2821538"/>
            <a:chOff x="1053" y="3256"/>
            <a:chExt cx="18501" cy="5315"/>
          </a:xfrm>
        </p:grpSpPr>
        <p:sp>
          <p:nvSpPr>
            <p:cNvPr id="18" name="íSḷïḑé"/>
            <p:cNvSpPr/>
            <p:nvPr>
              <p:custDataLst>
                <p:tags r:id="rId5"/>
              </p:custDataLst>
            </p:nvPr>
          </p:nvSpPr>
          <p:spPr>
            <a:xfrm flipH="1">
              <a:off x="1053" y="3256"/>
              <a:ext cx="18501" cy="5314"/>
            </a:xfrm>
            <a:prstGeom prst="parallelogram">
              <a:avLst>
                <a:gd name="adj" fmla="val 0"/>
              </a:avLst>
            </a:prstGeom>
            <a:solidFill>
              <a:srgbClr val="F2F2F2">
                <a:alpha val="85098"/>
              </a:srgb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rmAutofit/>
            </a:bodyPr>
            <a:lstStyle/>
            <a:p>
              <a:pPr algn="ctr" defTabSz="964565"/>
              <a:endParaRPr lang="zh-CN" altLang="en-US" sz="2000" b="1">
                <a:solidFill>
                  <a:schemeClr val="bg1"/>
                </a:solidFill>
              </a:endParaRPr>
            </a:p>
          </p:txBody>
        </p:sp>
        <p:sp>
          <p:nvSpPr>
            <p:cNvPr id="19" name="îsľíḓé"/>
            <p:cNvSpPr/>
            <p:nvPr>
              <p:custDataLst>
                <p:tags r:id="rId6"/>
              </p:custDataLst>
            </p:nvPr>
          </p:nvSpPr>
          <p:spPr>
            <a:xfrm>
              <a:off x="1080" y="3483"/>
              <a:ext cx="18091" cy="5088"/>
            </a:xfrm>
            <a:prstGeom prst="rect">
              <a:avLst/>
            </a:prstGeom>
            <a:ln>
              <a:noFill/>
            </a:ln>
          </p:spPr>
          <p:txBody>
            <a:bodyPr wrap="square" lIns="96435" tIns="48218" rIns="96435" bIns="48218" anchor="t">
              <a:noAutofit/>
            </a:bodyPr>
            <a:lstStyle/>
            <a:p>
              <a:pPr marL="342900" indent="-342900" algn="just">
                <a:lnSpc>
                  <a:spcPct val="200000"/>
                </a:lnSpc>
                <a:buFont typeface="Wingdings" panose="05000000000000000000" charset="0"/>
                <a:buChar char=""/>
              </a:pPr>
              <a:r>
                <a:rPr lang="zh-CN" altLang="en-US" sz="2000" b="1" dirty="0">
                  <a:latin typeface="微软雅黑" panose="020B0503020204020204" pitchFamily="34" charset="-122"/>
                  <a:ea typeface="微软雅黑" panose="020B0503020204020204" pitchFamily="34" charset="-122"/>
                </a:rPr>
                <a:t>访谈</a:t>
              </a:r>
              <a:r>
                <a:rPr lang="zh-CN" altLang="en-US" sz="2000" b="1" dirty="0">
                  <a:solidFill>
                    <a:srgbClr val="C00000"/>
                  </a:solidFill>
                  <a:latin typeface="微软雅黑" panose="020B0503020204020204" pitchFamily="34" charset="-122"/>
                  <a:ea typeface="微软雅黑" panose="020B0503020204020204" pitchFamily="34" charset="-122"/>
                </a:rPr>
                <a:t>校领导</a:t>
              </a:r>
              <a:r>
                <a:rPr lang="en-US" altLang="zh-CN" sz="2000" b="1" dirty="0">
                  <a:solidFill>
                    <a:srgbClr val="C00000"/>
                  </a:solidFill>
                  <a:latin typeface="微软雅黑" panose="020B0503020204020204" pitchFamily="34" charset="-122"/>
                  <a:ea typeface="微软雅黑" panose="020B0503020204020204" pitchFamily="34" charset="-122"/>
                </a:rPr>
                <a:t>4</a:t>
              </a:r>
              <a:r>
                <a:rPr lang="zh-CN" altLang="en-US" sz="2000" b="1" dirty="0">
                  <a:solidFill>
                    <a:srgbClr val="C00000"/>
                  </a:solidFill>
                  <a:latin typeface="微软雅黑" panose="020B0503020204020204" pitchFamily="34" charset="-122"/>
                  <a:ea typeface="微软雅黑" panose="020B0503020204020204" pitchFamily="34" charset="-122"/>
                </a:rPr>
                <a:t>人次</a:t>
              </a:r>
              <a:r>
                <a:rPr lang="zh-CN" altLang="en-US" sz="2000" b="1" dirty="0">
                  <a:latin typeface="微软雅黑" panose="020B0503020204020204" pitchFamily="34" charset="-122"/>
                  <a:ea typeface="微软雅黑" panose="020B0503020204020204" pitchFamily="34" charset="-122"/>
                </a:rPr>
                <a:t>；</a:t>
              </a:r>
              <a:endParaRPr lang="zh-CN" altLang="en-US" sz="2000" b="1" dirty="0">
                <a:latin typeface="微软雅黑" panose="020B0503020204020204" pitchFamily="34" charset="-122"/>
                <a:ea typeface="微软雅黑" panose="020B0503020204020204" pitchFamily="34" charset="-122"/>
              </a:endParaRPr>
            </a:p>
            <a:p>
              <a:pPr marL="342900" indent="-342900" algn="just">
                <a:lnSpc>
                  <a:spcPct val="200000"/>
                </a:lnSpc>
                <a:buFont typeface="Wingdings" panose="05000000000000000000" charset="0"/>
                <a:buChar char=""/>
              </a:pPr>
              <a:r>
                <a:rPr lang="zh-CN" altLang="en-US" sz="2000" b="1" dirty="0">
                  <a:latin typeface="微软雅黑" panose="020B0503020204020204" pitchFamily="34" charset="-122"/>
                  <a:ea typeface="微软雅黑" panose="020B0503020204020204" pitchFamily="34" charset="-122"/>
                </a:rPr>
                <a:t>访谈相关</a:t>
              </a:r>
              <a:r>
                <a:rPr lang="zh-CN" altLang="en-US" sz="2000" b="1" dirty="0">
                  <a:solidFill>
                    <a:srgbClr val="C00000"/>
                  </a:solidFill>
                  <a:latin typeface="微软雅黑" panose="020B0503020204020204" pitchFamily="34" charset="-122"/>
                  <a:ea typeface="微软雅黑" panose="020B0503020204020204" pitchFamily="34" charset="-122"/>
                </a:rPr>
                <a:t>职能部门</a:t>
              </a:r>
              <a:r>
                <a:rPr lang="en-US" altLang="zh-CN" sz="2000" b="1" dirty="0">
                  <a:solidFill>
                    <a:srgbClr val="C00000"/>
                  </a:solidFill>
                  <a:latin typeface="微软雅黑" panose="020B0503020204020204" pitchFamily="34" charset="-122"/>
                  <a:ea typeface="微软雅黑" panose="020B0503020204020204" pitchFamily="34" charset="-122"/>
                </a:rPr>
                <a:t>21</a:t>
              </a:r>
              <a:r>
                <a:rPr lang="zh-CN" altLang="en-US" sz="2000" b="1" dirty="0">
                  <a:solidFill>
                    <a:srgbClr val="C00000"/>
                  </a:solidFill>
                  <a:latin typeface="微软雅黑" panose="020B0503020204020204" pitchFamily="34" charset="-122"/>
                  <a:ea typeface="微软雅黑" panose="020B0503020204020204" pitchFamily="34" charset="-122"/>
                </a:rPr>
                <a:t>次、</a:t>
              </a:r>
              <a:r>
                <a:rPr lang="en-US" altLang="zh-CN" sz="2000" b="1" dirty="0">
                  <a:solidFill>
                    <a:srgbClr val="C00000"/>
                  </a:solidFill>
                  <a:latin typeface="微软雅黑" panose="020B0503020204020204" pitchFamily="34" charset="-122"/>
                  <a:ea typeface="微软雅黑" panose="020B0503020204020204" pitchFamily="34" charset="-122"/>
                </a:rPr>
                <a:t>154</a:t>
              </a:r>
              <a:r>
                <a:rPr lang="zh-CN" altLang="en-US" sz="2000" b="1" dirty="0">
                  <a:solidFill>
                    <a:srgbClr val="C00000"/>
                  </a:solidFill>
                  <a:latin typeface="微软雅黑" panose="020B0503020204020204" pitchFamily="34" charset="-122"/>
                  <a:ea typeface="微软雅黑" panose="020B0503020204020204" pitchFamily="34" charset="-122"/>
                </a:rPr>
                <a:t>人次，线下座谈</a:t>
              </a:r>
              <a:r>
                <a:rPr lang="en-US" altLang="zh-CN" sz="2000" b="1" dirty="0">
                  <a:solidFill>
                    <a:srgbClr val="C00000"/>
                  </a:solidFill>
                  <a:latin typeface="微软雅黑" panose="020B0503020204020204" pitchFamily="34" charset="-122"/>
                  <a:ea typeface="微软雅黑" panose="020B0503020204020204" pitchFamily="34" charset="-122"/>
                </a:rPr>
                <a:t>2</a:t>
              </a:r>
              <a:r>
                <a:rPr lang="zh-CN" altLang="en-US" sz="2000" b="1" dirty="0">
                  <a:solidFill>
                    <a:srgbClr val="C00000"/>
                  </a:solidFill>
                  <a:latin typeface="微软雅黑" panose="020B0503020204020204" pitchFamily="34" charset="-122"/>
                  <a:ea typeface="微软雅黑" panose="020B0503020204020204" pitchFamily="34" charset="-122"/>
                </a:rPr>
                <a:t>次、</a:t>
              </a:r>
              <a:r>
                <a:rPr lang="en-US" altLang="zh-CN" sz="2000" b="1" dirty="0">
                  <a:solidFill>
                    <a:srgbClr val="C00000"/>
                  </a:solidFill>
                  <a:latin typeface="微软雅黑" panose="020B0503020204020204" pitchFamily="34" charset="-122"/>
                  <a:ea typeface="微软雅黑" panose="020B0503020204020204" pitchFamily="34" charset="-122"/>
                </a:rPr>
                <a:t>13</a:t>
              </a:r>
              <a:r>
                <a:rPr lang="zh-CN" altLang="en-US" sz="2000" b="1" dirty="0">
                  <a:solidFill>
                    <a:srgbClr val="C00000"/>
                  </a:solidFill>
                  <a:latin typeface="微软雅黑" panose="020B0503020204020204" pitchFamily="34" charset="-122"/>
                  <a:ea typeface="微软雅黑" panose="020B0503020204020204" pitchFamily="34" charset="-122"/>
                </a:rPr>
                <a:t>人次；</a:t>
              </a:r>
              <a:endParaRPr lang="zh-CN" altLang="en-US" sz="2000" b="1" dirty="0">
                <a:latin typeface="微软雅黑" panose="020B0503020204020204" pitchFamily="34" charset="-122"/>
                <a:ea typeface="微软雅黑" panose="020B0503020204020204" pitchFamily="34" charset="-122"/>
              </a:endParaRPr>
            </a:p>
            <a:p>
              <a:pPr marL="342900" indent="-342900" algn="just">
                <a:lnSpc>
                  <a:spcPct val="200000"/>
                </a:lnSpc>
                <a:buFont typeface="Wingdings" panose="05000000000000000000" charset="0"/>
                <a:buChar char=""/>
              </a:pPr>
              <a:r>
                <a:rPr lang="zh-CN" altLang="en-US" sz="2000" b="1" dirty="0">
                  <a:latin typeface="微软雅黑" panose="020B0503020204020204" pitchFamily="34" charset="-122"/>
                  <a:ea typeface="微软雅黑" panose="020B0503020204020204" pitchFamily="34" charset="-122"/>
                </a:rPr>
                <a:t>线下调阅材料</a:t>
              </a:r>
              <a:r>
                <a:rPr lang="en-US" altLang="zh-CN" sz="2000" b="1" dirty="0">
                  <a:solidFill>
                    <a:srgbClr val="C00000"/>
                  </a:solidFill>
                  <a:latin typeface="微软雅黑" panose="020B0503020204020204" pitchFamily="34" charset="-122"/>
                  <a:ea typeface="微软雅黑" panose="020B0503020204020204" pitchFamily="34" charset="-122"/>
                </a:rPr>
                <a:t>8</a:t>
              </a:r>
              <a:r>
                <a:rPr lang="zh-CN" altLang="en-US" sz="2000" b="1" dirty="0">
                  <a:solidFill>
                    <a:srgbClr val="C00000"/>
                  </a:solidFill>
                  <a:latin typeface="微软雅黑" panose="020B0503020204020204" pitchFamily="34" charset="-122"/>
                  <a:ea typeface="微软雅黑" panose="020B0503020204020204" pitchFamily="34" charset="-122"/>
                </a:rPr>
                <a:t>份</a:t>
              </a:r>
              <a:r>
                <a:rPr lang="zh-CN" altLang="en-US" sz="2000" b="1" dirty="0">
                  <a:latin typeface="微软雅黑" panose="020B0503020204020204" pitchFamily="34" charset="-122"/>
                  <a:ea typeface="微软雅黑" panose="020B0503020204020204" pitchFamily="34" charset="-122"/>
                </a:rPr>
                <a:t>；</a:t>
              </a:r>
              <a:endParaRPr lang="zh-CN" altLang="en-US" sz="2000" b="1" dirty="0">
                <a:latin typeface="微软雅黑" panose="020B0503020204020204" pitchFamily="34" charset="-122"/>
                <a:ea typeface="微软雅黑" panose="020B0503020204020204" pitchFamily="34" charset="-122"/>
              </a:endParaRPr>
            </a:p>
            <a:p>
              <a:pPr marL="342900" indent="-342900" algn="just">
                <a:lnSpc>
                  <a:spcPct val="200000"/>
                </a:lnSpc>
                <a:buFont typeface="Wingdings" panose="05000000000000000000" charset="0"/>
                <a:buChar char=""/>
              </a:pPr>
              <a:r>
                <a:rPr lang="zh-CN" altLang="en-US" sz="2000" b="1" dirty="0">
                  <a:latin typeface="微软雅黑" panose="020B0503020204020204" pitchFamily="34" charset="-122"/>
                  <a:ea typeface="微软雅黑" panose="020B0503020204020204" pitchFamily="34" charset="-122"/>
                </a:rPr>
                <a:t>集体或自行走访场地</a:t>
              </a:r>
              <a:r>
                <a:rPr lang="en-US" altLang="zh-CN" sz="2000" b="1" dirty="0">
                  <a:solidFill>
                    <a:srgbClr val="C00000"/>
                  </a:solidFill>
                  <a:latin typeface="微软雅黑" panose="020B0503020204020204" pitchFamily="34" charset="-122"/>
                  <a:ea typeface="微软雅黑" panose="020B0503020204020204" pitchFamily="34" charset="-122"/>
                </a:rPr>
                <a:t>23</a:t>
              </a:r>
              <a:r>
                <a:rPr lang="zh-CN" altLang="en-US" sz="2000" b="1" dirty="0">
                  <a:solidFill>
                    <a:srgbClr val="C00000"/>
                  </a:solidFill>
                  <a:latin typeface="微软雅黑" panose="020B0503020204020204" pitchFamily="34" charset="-122"/>
                  <a:ea typeface="微软雅黑" panose="020B0503020204020204" pitchFamily="34" charset="-122"/>
                </a:rPr>
                <a:t>次</a:t>
              </a:r>
              <a:r>
                <a:rPr lang="zh-CN" altLang="en-US" sz="2000" b="1" dirty="0">
                  <a:latin typeface="微软雅黑" panose="020B0503020204020204" pitchFamily="34" charset="-122"/>
                  <a:ea typeface="微软雅黑" panose="020B0503020204020204" pitchFamily="34" charset="-122"/>
                </a:rPr>
                <a:t>，走访学院（系）</a:t>
              </a:r>
              <a:r>
                <a:rPr lang="en-US" altLang="zh-CN" sz="2000" b="1" dirty="0">
                  <a:solidFill>
                    <a:srgbClr val="C00000"/>
                  </a:solidFill>
                  <a:latin typeface="微软雅黑" panose="020B0503020204020204" pitchFamily="34" charset="-122"/>
                  <a:ea typeface="微软雅黑" panose="020B0503020204020204" pitchFamily="34" charset="-122"/>
                </a:rPr>
                <a:t>11</a:t>
              </a:r>
              <a:r>
                <a:rPr lang="zh-CN" altLang="en-US" sz="2000" b="1" dirty="0">
                  <a:solidFill>
                    <a:srgbClr val="C00000"/>
                  </a:solidFill>
                  <a:latin typeface="微软雅黑" panose="020B0503020204020204" pitchFamily="34" charset="-122"/>
                  <a:ea typeface="微软雅黑" panose="020B0503020204020204" pitchFamily="34" charset="-122"/>
                </a:rPr>
                <a:t>次</a:t>
              </a:r>
              <a:r>
                <a:rPr lang="zh-CN" altLang="en-US" sz="2000" b="1" dirty="0">
                  <a:latin typeface="微软雅黑" panose="020B0503020204020204" pitchFamily="34" charset="-122"/>
                  <a:ea typeface="微软雅黑" panose="020B0503020204020204" pitchFamily="34" charset="-122"/>
                </a:rPr>
                <a:t>。</a:t>
              </a:r>
              <a:endParaRPr lang="zh-CN" altLang="en-US" sz="2000" b="1" dirty="0">
                <a:latin typeface="微软雅黑" panose="020B0503020204020204" pitchFamily="34" charset="-122"/>
                <a:ea typeface="微软雅黑" panose="020B0503020204020204" pitchFamily="34" charset="-122"/>
              </a:endParaRPr>
            </a:p>
          </p:txBody>
        </p:sp>
      </p:grpSp>
      <p:sp>
        <p:nvSpPr>
          <p:cNvPr id="24" name="文本框 23"/>
          <p:cNvSpPr txBox="1"/>
          <p:nvPr/>
        </p:nvSpPr>
        <p:spPr>
          <a:xfrm>
            <a:off x="316230" y="1785063"/>
            <a:ext cx="11739245" cy="460375"/>
          </a:xfrm>
          <a:prstGeom prst="rect">
            <a:avLst/>
          </a:prstGeom>
        </p:spPr>
        <p:txBody>
          <a:bodyPr wrap="square">
            <a:spAutoFit/>
          </a:bodyPr>
          <a:lstStyle/>
          <a:p>
            <a:pPr indent="0" algn="just" defTabSz="266700">
              <a:spcBef>
                <a:spcPct val="0"/>
              </a:spcBef>
              <a:spcAft>
                <a:spcPct val="0"/>
              </a:spcAft>
            </a:pPr>
            <a:r>
              <a:rPr lang="en-US" alt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日至</a:t>
            </a:r>
            <a:r>
              <a:rPr lang="en-US" alt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日</a:t>
            </a:r>
            <a:r>
              <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位入校专家对学校开展</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为期</a:t>
            </a:r>
            <a:r>
              <a:rPr lang="en-US" alt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天的入校评估</a:t>
            </a:r>
            <a:r>
              <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图片 24"/>
          <p:cNvPicPr>
            <a:picLocks noChangeAspect="1"/>
          </p:cNvPicPr>
          <p:nvPr/>
        </p:nvPicPr>
        <p:blipFill>
          <a:blip r:embed="rId7"/>
          <a:stretch>
            <a:fillRect/>
          </a:stretch>
        </p:blipFill>
        <p:spPr>
          <a:xfrm>
            <a:off x="8585641" y="2402050"/>
            <a:ext cx="2821305" cy="1880870"/>
          </a:xfrm>
          <a:prstGeom prst="rect">
            <a:avLst/>
          </a:prstGeom>
          <a:noFill/>
          <a:ln w="9525">
            <a:noFill/>
          </a:ln>
        </p:spPr>
      </p:pic>
      <p:pic>
        <p:nvPicPr>
          <p:cNvPr id="26" name="图片 25"/>
          <p:cNvPicPr>
            <a:picLocks noChangeAspect="1"/>
          </p:cNvPicPr>
          <p:nvPr/>
        </p:nvPicPr>
        <p:blipFill>
          <a:blip r:embed="rId8"/>
          <a:stretch>
            <a:fillRect/>
          </a:stretch>
        </p:blipFill>
        <p:spPr>
          <a:xfrm>
            <a:off x="8585641" y="4438495"/>
            <a:ext cx="2820670" cy="1880870"/>
          </a:xfrm>
          <a:prstGeom prst="rect">
            <a:avLst/>
          </a:prstGeom>
          <a:noFill/>
          <a:ln w="9525">
            <a:noFill/>
          </a:ln>
        </p:spPr>
      </p:pic>
      <p:grpSp>
        <p:nvGrpSpPr>
          <p:cNvPr id="27" name="组合 26"/>
          <p:cNvGrpSpPr/>
          <p:nvPr/>
        </p:nvGrpSpPr>
        <p:grpSpPr>
          <a:xfrm>
            <a:off x="333452" y="1134876"/>
            <a:ext cx="4426314" cy="465455"/>
            <a:chOff x="677" y="1763"/>
            <a:chExt cx="1065" cy="733"/>
          </a:xfrm>
        </p:grpSpPr>
        <p:sp>
          <p:nvSpPr>
            <p:cNvPr id="28" name="矩形 27"/>
            <p:cNvSpPr/>
            <p:nvPr>
              <p:custDataLst>
                <p:tags r:id="rId9"/>
              </p:custDataLst>
            </p:nvPr>
          </p:nvSpPr>
          <p:spPr>
            <a:xfrm>
              <a:off x="677" y="1763"/>
              <a:ext cx="35" cy="733"/>
            </a:xfrm>
            <a:prstGeom prst="rect">
              <a:avLst/>
            </a:prstGeom>
            <a:solidFill>
              <a:srgbClr val="B01F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矩形 28"/>
            <p:cNvSpPr/>
            <p:nvPr>
              <p:custDataLst>
                <p:tags r:id="rId10"/>
              </p:custDataLst>
            </p:nvPr>
          </p:nvSpPr>
          <p:spPr>
            <a:xfrm>
              <a:off x="713" y="1775"/>
              <a:ext cx="1029" cy="72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审核评估工作的整体开展情况</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8" name="图片 2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84215" y="329215"/>
            <a:ext cx="1905390" cy="528581"/>
          </a:xfrm>
          <a:prstGeom prst="rect">
            <a:avLst/>
          </a:prstGeom>
        </p:spPr>
      </p:pic>
      <p:sp>
        <p:nvSpPr>
          <p:cNvPr id="29" name="文本框 28"/>
          <p:cNvSpPr txBox="1"/>
          <p:nvPr>
            <p:custDataLst>
              <p:tags r:id="rId2"/>
            </p:custDataLst>
          </p:nvPr>
        </p:nvSpPr>
        <p:spPr>
          <a:xfrm>
            <a:off x="663660" y="311507"/>
            <a:ext cx="9520555" cy="523220"/>
          </a:xfrm>
          <a:prstGeom prst="rect">
            <a:avLst/>
          </a:prstGeom>
          <a:noFill/>
        </p:spPr>
        <p:txBody>
          <a:bodyPr wrap="none" rtlCol="0">
            <a:spAutoFit/>
          </a:bodyPr>
          <a:lstStyle/>
          <a:p>
            <a:pPr algn="l" eaLnBrk="1" fontAlgn="auto" hangingPunct="1">
              <a:spcBef>
                <a:spcPts val="0"/>
              </a:spcBef>
              <a:spcAft>
                <a:spcPts val="0"/>
              </a:spcAft>
              <a:defRPr/>
            </a:pPr>
            <a:r>
              <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三、本科教育教学审核评估整体开展情况及专家组意见建议</a:t>
            </a:r>
            <a:endPar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grpSp>
        <p:nvGrpSpPr>
          <p:cNvPr id="30" name="组合 29"/>
          <p:cNvGrpSpPr/>
          <p:nvPr/>
        </p:nvGrpSpPr>
        <p:grpSpPr>
          <a:xfrm>
            <a:off x="333452" y="1134876"/>
            <a:ext cx="3624175" cy="465455"/>
            <a:chOff x="677" y="1763"/>
            <a:chExt cx="872" cy="733"/>
          </a:xfrm>
        </p:grpSpPr>
        <p:sp>
          <p:nvSpPr>
            <p:cNvPr id="31" name="矩形 30"/>
            <p:cNvSpPr/>
            <p:nvPr>
              <p:custDataLst>
                <p:tags r:id="rId3"/>
              </p:custDataLst>
            </p:nvPr>
          </p:nvSpPr>
          <p:spPr>
            <a:xfrm>
              <a:off x="677" y="1763"/>
              <a:ext cx="35" cy="733"/>
            </a:xfrm>
            <a:prstGeom prst="rect">
              <a:avLst/>
            </a:prstGeom>
            <a:solidFill>
              <a:srgbClr val="B01F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矩形 31"/>
            <p:cNvSpPr/>
            <p:nvPr>
              <p:custDataLst>
                <p:tags r:id="rId4"/>
              </p:custDataLst>
            </p:nvPr>
          </p:nvSpPr>
          <p:spPr>
            <a:xfrm>
              <a:off x="713" y="1775"/>
              <a:ext cx="836" cy="72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专家组入校考察意见</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4" name="文本框 33"/>
          <p:cNvSpPr txBox="1"/>
          <p:nvPr/>
        </p:nvSpPr>
        <p:spPr>
          <a:xfrm>
            <a:off x="478918" y="1671614"/>
            <a:ext cx="11496675" cy="977265"/>
          </a:xfrm>
          <a:prstGeom prst="rect">
            <a:avLst/>
          </a:prstGeom>
        </p:spPr>
        <p:txBody>
          <a:bodyPr wrap="square">
            <a:spAutoFit/>
          </a:bodyPr>
          <a:lstStyle/>
          <a:p>
            <a:pPr indent="0" algn="just" defTabSz="266700" fontAlgn="auto">
              <a:lnSpc>
                <a:spcPct val="120000"/>
              </a:lnSpc>
              <a:spcBef>
                <a:spcPct val="0"/>
              </a:spcBef>
              <a:spcAft>
                <a:spcPct val="0"/>
              </a:spcAft>
            </a:pPr>
            <a:r>
              <a:rPr lang="en-US" altLang="zh-CN"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日专家组召开浙江大学本科教育教学审核评估入校评估意见交流会，</a:t>
            </a:r>
            <a:endParaRPr lang="en-US" altLang="zh-CN"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defTabSz="266700" fontAlgn="auto">
              <a:lnSpc>
                <a:spcPct val="120000"/>
              </a:lnSpc>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专家组现场反馈的主要意见如下：</a:t>
            </a:r>
            <a:endPar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5" name="组合 34"/>
          <p:cNvGrpSpPr/>
          <p:nvPr>
            <p:custDataLst>
              <p:tags r:id="rId5"/>
            </p:custDataLst>
          </p:nvPr>
        </p:nvGrpSpPr>
        <p:grpSpPr>
          <a:xfrm>
            <a:off x="3959225" y="2852079"/>
            <a:ext cx="7997190" cy="1731351"/>
            <a:chOff x="744" y="3863"/>
            <a:chExt cx="4652" cy="6304"/>
          </a:xfrm>
        </p:grpSpPr>
        <p:sp>
          <p:nvSpPr>
            <p:cNvPr id="36" name="矩形 35"/>
            <p:cNvSpPr/>
            <p:nvPr>
              <p:custDataLst>
                <p:tags r:id="rId6"/>
              </p:custDataLst>
            </p:nvPr>
          </p:nvSpPr>
          <p:spPr>
            <a:xfrm>
              <a:off x="744" y="3863"/>
              <a:ext cx="4652" cy="6304"/>
            </a:xfrm>
            <a:prstGeom prst="rect">
              <a:avLst/>
            </a:prstGeom>
            <a:noFill/>
            <a:ln w="28575" cmpd="sng">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custDataLst>
                <p:tags r:id="rId7"/>
              </p:custDataLst>
            </p:nvPr>
          </p:nvSpPr>
          <p:spPr>
            <a:xfrm>
              <a:off x="744" y="4058"/>
              <a:ext cx="4652" cy="5758"/>
            </a:xfrm>
            <a:prstGeom prst="rect">
              <a:avLst/>
            </a:prstGeom>
            <a:ln>
              <a:noFill/>
              <a:prstDash val="dash"/>
            </a:ln>
          </p:spPr>
          <p:txBody>
            <a:bodyPr>
              <a:noAutofit/>
            </a:bodyPr>
            <a:lstStyle/>
            <a:p>
              <a:pPr marL="342900" indent="-342900" algn="just" defTabSz="266700">
                <a:lnSpc>
                  <a:spcPct val="120000"/>
                </a:lnSpc>
                <a:spcBef>
                  <a:spcPts val="0"/>
                </a:spcBef>
                <a:spcAft>
                  <a:spcPts val="0"/>
                </a:spcAft>
                <a:buFont typeface="Wingdings" panose="05000000000000000000" charset="0"/>
                <a:buChar char=""/>
              </a:pPr>
              <a:r>
                <a:rPr lang="zh-CN" altLang="en-US" sz="2000" b="1" dirty="0">
                  <a:solidFill>
                    <a:srgbClr val="000000"/>
                  </a:solidFill>
                  <a:latin typeface="微软雅黑" panose="020B0503020204020204" pitchFamily="34" charset="-122"/>
                  <a:ea typeface="微软雅黑" panose="020B0503020204020204" pitchFamily="34" charset="-122"/>
                </a:rPr>
                <a:t>专家组对上一轮浙江大学接受教育部本科教学审核评估的整改情况进行了核查，结果表明：针对审核评估报告提出的问题，</a:t>
              </a:r>
              <a:r>
                <a:rPr lang="zh-CN" altLang="en-US" sz="2000" b="1" dirty="0">
                  <a:solidFill>
                    <a:srgbClr val="C00000"/>
                  </a:solidFill>
                  <a:latin typeface="微软雅黑" panose="020B0503020204020204" pitchFamily="34" charset="-122"/>
                  <a:ea typeface="微软雅黑" panose="020B0503020204020204" pitchFamily="34" charset="-122"/>
                </a:rPr>
                <a:t>学校持续改进，逐条落实了整改意见，整改措施有力，成效显著</a:t>
              </a:r>
              <a:r>
                <a:rPr lang="zh-CN" altLang="en-US" sz="2000" b="1" dirty="0">
                  <a:solidFill>
                    <a:srgbClr val="000000"/>
                  </a:solidFill>
                  <a:latin typeface="微软雅黑" panose="020B0503020204020204" pitchFamily="34" charset="-122"/>
                  <a:ea typeface="微软雅黑" panose="020B0503020204020204" pitchFamily="34" charset="-122"/>
                </a:rPr>
                <a:t>，很好地完成了上一轮审核评估的整改任务，以评促改取得了明显的效果。</a:t>
              </a:r>
              <a:endParaRPr lang="zh-CN" altLang="en-US" sz="2000" b="1" dirty="0">
                <a:solidFill>
                  <a:srgbClr val="000000"/>
                </a:solidFill>
                <a:latin typeface="微软雅黑" panose="020B0503020204020204" pitchFamily="34" charset="-122"/>
                <a:ea typeface="微软雅黑" panose="020B0503020204020204" pitchFamily="34" charset="-122"/>
              </a:endParaRPr>
            </a:p>
          </p:txBody>
        </p:sp>
      </p:grpSp>
      <p:grpSp>
        <p:nvGrpSpPr>
          <p:cNvPr id="38" name="组合 37"/>
          <p:cNvGrpSpPr/>
          <p:nvPr>
            <p:custDataLst>
              <p:tags r:id="rId8"/>
            </p:custDataLst>
          </p:nvPr>
        </p:nvGrpSpPr>
        <p:grpSpPr>
          <a:xfrm>
            <a:off x="3960495" y="4858295"/>
            <a:ext cx="7995285" cy="1672026"/>
            <a:chOff x="449" y="4638"/>
            <a:chExt cx="4946" cy="9922"/>
          </a:xfrm>
        </p:grpSpPr>
        <p:sp>
          <p:nvSpPr>
            <p:cNvPr id="39" name="矩形 38"/>
            <p:cNvSpPr/>
            <p:nvPr>
              <p:custDataLst>
                <p:tags r:id="rId9"/>
              </p:custDataLst>
            </p:nvPr>
          </p:nvSpPr>
          <p:spPr>
            <a:xfrm>
              <a:off x="449" y="4638"/>
              <a:ext cx="4946" cy="9922"/>
            </a:xfrm>
            <a:prstGeom prst="rect">
              <a:avLst/>
            </a:prstGeom>
            <a:noFill/>
            <a:ln w="28575" cmpd="sng">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10"/>
              </p:custDataLst>
            </p:nvPr>
          </p:nvSpPr>
          <p:spPr>
            <a:xfrm>
              <a:off x="449" y="4891"/>
              <a:ext cx="4946" cy="9233"/>
            </a:xfrm>
            <a:prstGeom prst="rect">
              <a:avLst/>
            </a:prstGeom>
            <a:ln>
              <a:noFill/>
              <a:prstDash val="dash"/>
            </a:ln>
          </p:spPr>
          <p:txBody>
            <a:bodyPr>
              <a:noAutofit/>
            </a:bodyPr>
            <a:lstStyle/>
            <a:p>
              <a:pPr marL="342900" indent="-342900" algn="just" defTabSz="266700">
                <a:lnSpc>
                  <a:spcPct val="120000"/>
                </a:lnSpc>
                <a:spcBef>
                  <a:spcPts val="0"/>
                </a:spcBef>
                <a:spcAft>
                  <a:spcPts val="0"/>
                </a:spcAft>
                <a:buFont typeface="Wingdings" panose="05000000000000000000" charset="0"/>
                <a:buChar char=""/>
              </a:pPr>
              <a:r>
                <a:rPr lang="zh-CN" altLang="en-US" sz="2000" b="1" dirty="0">
                  <a:solidFill>
                    <a:srgbClr val="000000"/>
                  </a:solidFill>
                  <a:latin typeface="微软雅黑" panose="020B0503020204020204" pitchFamily="34" charset="-122"/>
                  <a:ea typeface="微软雅黑" panose="020B0503020204020204" pitchFamily="34" charset="-122"/>
                </a:rPr>
                <a:t>经过全面深入的考察，专家组一致认为，浙江大学坚持以习近平新时代中国特色社会主义思想为指导，全面贯彻党的教育方针，深入贯彻落实习近平总书记对浙江大学系列重要指示精神，</a:t>
              </a:r>
              <a:r>
                <a:rPr lang="zh-CN" altLang="en-US" sz="2000" b="1" dirty="0">
                  <a:solidFill>
                    <a:srgbClr val="C00000"/>
                  </a:solidFill>
                  <a:latin typeface="微软雅黑" panose="020B0503020204020204" pitchFamily="34" charset="-122"/>
                  <a:ea typeface="微软雅黑" panose="020B0503020204020204" pitchFamily="34" charset="-122"/>
                </a:rPr>
                <a:t>学校综合办学水平持续提高，建设中国特色世界一流大学迈出了新步伐</a:t>
              </a:r>
              <a:r>
                <a:rPr lang="zh-CN" altLang="en-US" sz="2000" b="1" dirty="0">
                  <a:solidFill>
                    <a:srgbClr val="000000"/>
                  </a:solidFill>
                  <a:latin typeface="微软雅黑" panose="020B0503020204020204" pitchFamily="34" charset="-122"/>
                  <a:ea typeface="微软雅黑" panose="020B0503020204020204" pitchFamily="34" charset="-122"/>
                </a:rPr>
                <a:t>。</a:t>
              </a:r>
              <a:endParaRPr lang="zh-CN" altLang="en-US" sz="2000" b="1" dirty="0">
                <a:solidFill>
                  <a:srgbClr val="000000"/>
                </a:solidFill>
                <a:latin typeface="微软雅黑" panose="020B0503020204020204" pitchFamily="34" charset="-122"/>
                <a:ea typeface="微软雅黑" panose="020B0503020204020204" pitchFamily="34" charset="-122"/>
              </a:endParaRPr>
            </a:p>
          </p:txBody>
        </p:sp>
      </p:grpSp>
      <p:pic>
        <p:nvPicPr>
          <p:cNvPr id="41" name="图片 40" descr="C:/Users/DELL/Desktop/微信图片_20241206194930.jpg微信图片_20241206194930"/>
          <p:cNvPicPr>
            <a:picLocks noChangeAspect="1"/>
          </p:cNvPicPr>
          <p:nvPr/>
        </p:nvPicPr>
        <p:blipFill>
          <a:blip r:embed="rId11"/>
          <a:srcRect l="2545" r="2545"/>
          <a:stretch>
            <a:fillRect/>
          </a:stretch>
        </p:blipFill>
        <p:spPr>
          <a:xfrm>
            <a:off x="318094" y="2836886"/>
            <a:ext cx="3523615" cy="2349500"/>
          </a:xfrm>
          <a:prstGeom prst="rect">
            <a:avLst/>
          </a:prstGeom>
          <a:noFill/>
          <a:ln w="9525">
            <a:noFill/>
          </a:ln>
        </p:spPr>
      </p:pic>
      <p:sp>
        <p:nvSpPr>
          <p:cNvPr id="42" name="文本框 41"/>
          <p:cNvSpPr txBox="1"/>
          <p:nvPr/>
        </p:nvSpPr>
        <p:spPr>
          <a:xfrm>
            <a:off x="406185" y="5280064"/>
            <a:ext cx="3180715" cy="730885"/>
          </a:xfrm>
          <a:prstGeom prst="rect">
            <a:avLst/>
          </a:prstGeom>
          <a:noFill/>
        </p:spPr>
        <p:txBody>
          <a:bodyPr wrap="square" rtlCol="0" anchor="t">
            <a:spAutoFit/>
          </a:bodyPr>
          <a:lstStyle/>
          <a:p>
            <a:pPr algn="ctr">
              <a:lnSpc>
                <a:spcPct val="130000"/>
              </a:lnSpc>
            </a:pPr>
            <a:r>
              <a:rPr lang="zh-CN" altLang="en-US" sz="1600" b="1">
                <a:solidFill>
                  <a:srgbClr val="000000"/>
                </a:solidFill>
                <a:latin typeface="微软雅黑" panose="020B0503020204020204" pitchFamily="34" charset="-122"/>
                <a:ea typeface="微软雅黑" panose="020B0503020204020204" pitchFamily="34" charset="-122"/>
              </a:rPr>
              <a:t>浙江大学本科教育教学审核评估专家意见交流会</a:t>
            </a:r>
            <a:endParaRPr lang="zh-CN" altLang="en-US" sz="1600" b="1">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对角圆角 21"/>
          <p:cNvSpPr/>
          <p:nvPr/>
        </p:nvSpPr>
        <p:spPr>
          <a:xfrm>
            <a:off x="9680556" y="3098867"/>
            <a:ext cx="2079927" cy="3317446"/>
          </a:xfrm>
          <a:prstGeom prst="round2DiagRect">
            <a:avLst/>
          </a:prstGeom>
          <a:solidFill>
            <a:srgbClr val="003F88"/>
          </a:solidFill>
          <a:ln>
            <a:solidFill>
              <a:srgbClr val="003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对角圆角 20"/>
          <p:cNvSpPr/>
          <p:nvPr/>
        </p:nvSpPr>
        <p:spPr>
          <a:xfrm>
            <a:off x="4967398" y="3119919"/>
            <a:ext cx="2079927" cy="3317446"/>
          </a:xfrm>
          <a:prstGeom prst="round2DiagRect">
            <a:avLst/>
          </a:prstGeom>
          <a:solidFill>
            <a:srgbClr val="003F88"/>
          </a:solidFill>
          <a:ln>
            <a:solidFill>
              <a:srgbClr val="003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对角圆角 19"/>
          <p:cNvSpPr/>
          <p:nvPr/>
        </p:nvSpPr>
        <p:spPr>
          <a:xfrm>
            <a:off x="7323977" y="3119919"/>
            <a:ext cx="2079927" cy="3317446"/>
          </a:xfrm>
          <a:prstGeom prst="round2Diag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对角圆角 18"/>
          <p:cNvSpPr/>
          <p:nvPr/>
        </p:nvSpPr>
        <p:spPr>
          <a:xfrm>
            <a:off x="2625127" y="3119919"/>
            <a:ext cx="2079927" cy="3317446"/>
          </a:xfrm>
          <a:prstGeom prst="round2Diag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对角圆角 17"/>
          <p:cNvSpPr/>
          <p:nvPr/>
        </p:nvSpPr>
        <p:spPr>
          <a:xfrm>
            <a:off x="275702" y="3119919"/>
            <a:ext cx="2079927" cy="3317446"/>
          </a:xfrm>
          <a:prstGeom prst="round2DiagRect">
            <a:avLst/>
          </a:prstGeom>
          <a:solidFill>
            <a:srgbClr val="003F88"/>
          </a:solidFill>
          <a:ln>
            <a:solidFill>
              <a:srgbClr val="003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2" name="文本框 51"/>
          <p:cNvSpPr txBox="1"/>
          <p:nvPr/>
        </p:nvSpPr>
        <p:spPr>
          <a:xfrm>
            <a:off x="121365" y="1708120"/>
            <a:ext cx="11181351" cy="454099"/>
          </a:xfrm>
          <a:prstGeom prst="rect">
            <a:avLst/>
          </a:prstGeom>
          <a:noFill/>
        </p:spPr>
        <p:txBody>
          <a:bodyPr wrap="square">
            <a:spAutoFit/>
          </a:bodyPr>
          <a:lstStyle/>
          <a:p>
            <a:pPr indent="406400" algn="just">
              <a:lnSpc>
                <a:spcPts val="3000"/>
              </a:lnSpc>
            </a:pPr>
            <a:r>
              <a:rPr lang="zh-CN" altLang="en-US" sz="2400" b="1" kern="100" dirty="0">
                <a:effectLst/>
                <a:latin typeface="微软雅黑" panose="020B0503020204020204" pitchFamily="34" charset="-122"/>
                <a:ea typeface="微软雅黑" panose="020B0503020204020204" pitchFamily="34" charset="-122"/>
                <a:cs typeface="Times New Roman" panose="02020603050405020304" pitchFamily="18" charset="0"/>
              </a:rPr>
              <a:t>专家组</a:t>
            </a:r>
            <a:r>
              <a:rPr lang="zh-CN" altLang="zh-CN" sz="2400" b="1" kern="100" dirty="0">
                <a:effectLst/>
                <a:latin typeface="微软雅黑" panose="020B0503020204020204" pitchFamily="34" charset="-122"/>
                <a:ea typeface="微软雅黑" panose="020B0503020204020204" pitchFamily="34" charset="-122"/>
                <a:cs typeface="Times New Roman" panose="02020603050405020304" pitchFamily="18" charset="0"/>
              </a:rPr>
              <a:t>认为浙江大学在本科教育教学改革方面</a:t>
            </a:r>
            <a:r>
              <a:rPr lang="zh-CN" altLang="zh-CN" sz="24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主要的成效和特色</a:t>
            </a:r>
            <a:r>
              <a:rPr lang="zh-CN" altLang="zh-CN" sz="2400" b="1" kern="100" dirty="0">
                <a:effectLst/>
                <a:latin typeface="微软雅黑" panose="020B0503020204020204" pitchFamily="34" charset="-122"/>
                <a:ea typeface="微软雅黑" panose="020B0503020204020204" pitchFamily="34" charset="-122"/>
                <a:cs typeface="Times New Roman" panose="02020603050405020304" pitchFamily="18" charset="0"/>
              </a:rPr>
              <a:t>为：</a:t>
            </a:r>
            <a:endParaRPr lang="zh-CN" altLang="zh-CN" sz="14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4" name="正文05"/>
          <p:cNvSpPr/>
          <p:nvPr/>
        </p:nvSpPr>
        <p:spPr>
          <a:xfrm>
            <a:off x="321972" y="3257683"/>
            <a:ext cx="1987385" cy="3003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zh-CN" sz="16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坚持党的全面领导，奋力走在以高远使命引领人才培养的发展前列，坚持党的全面领导和社会主义办学方向，坚守为党育人为国育才的初心使命</a:t>
            </a:r>
            <a:endParaRPr lang="zh-CN" altLang="zh-CN" sz="16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0" name="正文05"/>
          <p:cNvSpPr/>
          <p:nvPr/>
        </p:nvSpPr>
        <p:spPr>
          <a:xfrm>
            <a:off x="2690544" y="3201733"/>
            <a:ext cx="1987385" cy="3003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坚持以学生成长为中心，持续深化质量保障体制。学校将内涵建设融入本科教育教学的各个环节，着力提升支撑一流本科教育的质量保障能力</a:t>
            </a:r>
            <a:endParaRPr lang="zh-CN" alt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1" name="正文05"/>
          <p:cNvSpPr/>
          <p:nvPr/>
        </p:nvSpPr>
        <p:spPr>
          <a:xfrm>
            <a:off x="5007260" y="3175318"/>
            <a:ext cx="1987385" cy="326204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6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坚持以本为本。健全责任与激励并行驱动的教育奖励机制，学校将本科教育放在人才培养的核心地位，坚持教育问题优先研究，教育工作优先落实，环境条件优先建设，经费资源优先保障</a:t>
            </a:r>
            <a:endParaRPr lang="zh-CN" altLang="zh-CN" sz="16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2" name="正文05"/>
          <p:cNvSpPr/>
          <p:nvPr/>
        </p:nvSpPr>
        <p:spPr>
          <a:xfrm>
            <a:off x="7323977" y="3257683"/>
            <a:ext cx="1987385" cy="3003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坚持科教融汇育人。积极探索拔尖创新人才自主培养路径，学校将深化科教融汇作为拔尖创新人才培养的突破口，着力将科研优势转化为人才培养优势</a:t>
            </a:r>
            <a:endParaRPr lang="zh-CN" alt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正文05"/>
          <p:cNvSpPr/>
          <p:nvPr/>
        </p:nvSpPr>
        <p:spPr>
          <a:xfrm>
            <a:off x="9725429" y="3257683"/>
            <a:ext cx="2035054" cy="3003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6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坚持与时俱进。全面推动数字赋能的教与学变革，学校面对迅猛发展的人工智能技术对经济社会的深刻影响，统筹谋划，积极融入本科人才培养过程中</a:t>
            </a:r>
            <a:endParaRPr lang="zh-CN" altLang="zh-CN" sz="16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椭圆 22"/>
          <p:cNvSpPr/>
          <p:nvPr/>
        </p:nvSpPr>
        <p:spPr>
          <a:xfrm>
            <a:off x="1071378" y="2473092"/>
            <a:ext cx="577945" cy="577945"/>
          </a:xfrm>
          <a:prstGeom prst="ellipse">
            <a:avLst/>
          </a:prstGeom>
          <a:solidFill>
            <a:srgbClr val="003F88"/>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normAutofit fontScale="85000" lnSpcReduction="10000"/>
          </a:bodyPr>
          <a:lstStyle/>
          <a:p>
            <a:pPr algn="ctr" defTabSz="914400"/>
            <a:r>
              <a:rPr lang="en-US" altLang="zh-CN" sz="1600" b="1" dirty="0">
                <a:solidFill>
                  <a:schemeClr val="bg1"/>
                </a:solidFill>
                <a:latin typeface="微软雅黑" panose="020B0503020204020204" pitchFamily="34" charset="-122"/>
                <a:ea typeface="微软雅黑" panose="020B0503020204020204" pitchFamily="34" charset="-122"/>
              </a:rPr>
              <a:t>01</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4" name="椭圆 23"/>
          <p:cNvSpPr/>
          <p:nvPr/>
        </p:nvSpPr>
        <p:spPr>
          <a:xfrm>
            <a:off x="5718388" y="2473091"/>
            <a:ext cx="577945" cy="577945"/>
          </a:xfrm>
          <a:prstGeom prst="ellipse">
            <a:avLst/>
          </a:prstGeom>
          <a:solidFill>
            <a:srgbClr val="003F88"/>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normAutofit fontScale="85000" lnSpcReduction="10000"/>
          </a:bodyPr>
          <a:lstStyle/>
          <a:p>
            <a:pPr algn="ctr" defTabSz="914400"/>
            <a:r>
              <a:rPr lang="en-US" altLang="zh-CN" sz="1600" b="1" dirty="0">
                <a:solidFill>
                  <a:schemeClr val="bg1"/>
                </a:solidFill>
                <a:latin typeface="微软雅黑" panose="020B0503020204020204" pitchFamily="34" charset="-122"/>
                <a:ea typeface="微软雅黑" panose="020B0503020204020204" pitchFamily="34" charset="-122"/>
              </a:rPr>
              <a:t>03</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5" name="椭圆 24"/>
          <p:cNvSpPr/>
          <p:nvPr/>
        </p:nvSpPr>
        <p:spPr>
          <a:xfrm>
            <a:off x="10453983" y="2473089"/>
            <a:ext cx="577945" cy="577945"/>
          </a:xfrm>
          <a:prstGeom prst="ellipse">
            <a:avLst/>
          </a:prstGeom>
          <a:solidFill>
            <a:srgbClr val="003F88"/>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normAutofit fontScale="85000" lnSpcReduction="10000"/>
          </a:bodyPr>
          <a:lstStyle/>
          <a:p>
            <a:pPr algn="ctr" defTabSz="914400"/>
            <a:r>
              <a:rPr lang="en-US" altLang="zh-CN" sz="1600" b="1" dirty="0">
                <a:solidFill>
                  <a:schemeClr val="bg1"/>
                </a:solidFill>
                <a:latin typeface="微软雅黑" panose="020B0503020204020204" pitchFamily="34" charset="-122"/>
                <a:ea typeface="微软雅黑" panose="020B0503020204020204" pitchFamily="34" charset="-122"/>
              </a:rPr>
              <a:t>05</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6" name="椭圆 25"/>
          <p:cNvSpPr/>
          <p:nvPr/>
        </p:nvSpPr>
        <p:spPr>
          <a:xfrm>
            <a:off x="3439175" y="2473090"/>
            <a:ext cx="577945" cy="577945"/>
          </a:xfrm>
          <a:prstGeom prst="ellipse">
            <a:avLst/>
          </a:prstGeom>
          <a:solidFill>
            <a:schemeClr val="tx2">
              <a:alpha val="15000"/>
            </a:schemeClr>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normAutofit fontScale="85000" lnSpcReduction="10000"/>
          </a:bodyPr>
          <a:lstStyle/>
          <a:p>
            <a:pPr algn="ctr" defTabSz="914400"/>
            <a:r>
              <a:rPr lang="en-US" altLang="zh-CN" sz="1600" b="1" dirty="0">
                <a:solidFill>
                  <a:schemeClr val="tx1"/>
                </a:solidFill>
                <a:latin typeface="微软雅黑" panose="020B0503020204020204" pitchFamily="34" charset="-122"/>
                <a:ea typeface="微软雅黑" panose="020B0503020204020204" pitchFamily="34" charset="-122"/>
              </a:rPr>
              <a:t>02</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27" name="椭圆 26"/>
          <p:cNvSpPr/>
          <p:nvPr/>
        </p:nvSpPr>
        <p:spPr>
          <a:xfrm>
            <a:off x="8074967" y="2473089"/>
            <a:ext cx="577945" cy="577945"/>
          </a:xfrm>
          <a:prstGeom prst="ellipse">
            <a:avLst/>
          </a:prstGeom>
          <a:solidFill>
            <a:schemeClr val="tx2">
              <a:alpha val="15000"/>
            </a:schemeClr>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normAutofit fontScale="85000" lnSpcReduction="10000"/>
          </a:bodyPr>
          <a:lstStyle/>
          <a:p>
            <a:pPr algn="ctr" defTabSz="914400"/>
            <a:r>
              <a:rPr lang="en-US" altLang="zh-CN" sz="1600" b="1" dirty="0">
                <a:solidFill>
                  <a:schemeClr val="tx1"/>
                </a:solidFill>
                <a:latin typeface="微软雅黑" panose="020B0503020204020204" pitchFamily="34" charset="-122"/>
                <a:ea typeface="微软雅黑" panose="020B0503020204020204" pitchFamily="34" charset="-122"/>
              </a:rPr>
              <a:t>04</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pic>
        <p:nvPicPr>
          <p:cNvPr id="28" name="图片 2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84215" y="329215"/>
            <a:ext cx="1905390" cy="528581"/>
          </a:xfrm>
          <a:prstGeom prst="rect">
            <a:avLst/>
          </a:prstGeom>
        </p:spPr>
      </p:pic>
      <p:sp>
        <p:nvSpPr>
          <p:cNvPr id="29" name="文本框 28"/>
          <p:cNvSpPr txBox="1"/>
          <p:nvPr>
            <p:custDataLst>
              <p:tags r:id="rId2"/>
            </p:custDataLst>
          </p:nvPr>
        </p:nvSpPr>
        <p:spPr>
          <a:xfrm>
            <a:off x="663660" y="311507"/>
            <a:ext cx="9520555" cy="523220"/>
          </a:xfrm>
          <a:prstGeom prst="rect">
            <a:avLst/>
          </a:prstGeom>
          <a:noFill/>
        </p:spPr>
        <p:txBody>
          <a:bodyPr wrap="none" rtlCol="0">
            <a:spAutoFit/>
          </a:bodyPr>
          <a:lstStyle/>
          <a:p>
            <a:pPr algn="l" eaLnBrk="1" fontAlgn="auto" hangingPunct="1">
              <a:spcBef>
                <a:spcPts val="0"/>
              </a:spcBef>
              <a:spcAft>
                <a:spcPts val="0"/>
              </a:spcAft>
              <a:defRPr/>
            </a:pPr>
            <a:r>
              <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三、本科教育教学审核评估整体开展情况及专家组意见建议</a:t>
            </a:r>
            <a:endPar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grpSp>
        <p:nvGrpSpPr>
          <p:cNvPr id="30" name="组合 29"/>
          <p:cNvGrpSpPr/>
          <p:nvPr/>
        </p:nvGrpSpPr>
        <p:grpSpPr>
          <a:xfrm>
            <a:off x="333452" y="1134876"/>
            <a:ext cx="3624175" cy="465455"/>
            <a:chOff x="677" y="1763"/>
            <a:chExt cx="872" cy="733"/>
          </a:xfrm>
        </p:grpSpPr>
        <p:sp>
          <p:nvSpPr>
            <p:cNvPr id="31" name="矩形 30"/>
            <p:cNvSpPr/>
            <p:nvPr>
              <p:custDataLst>
                <p:tags r:id="rId3"/>
              </p:custDataLst>
            </p:nvPr>
          </p:nvSpPr>
          <p:spPr>
            <a:xfrm>
              <a:off x="677" y="1763"/>
              <a:ext cx="35" cy="733"/>
            </a:xfrm>
            <a:prstGeom prst="rect">
              <a:avLst/>
            </a:prstGeom>
            <a:solidFill>
              <a:srgbClr val="B01F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矩形 31"/>
            <p:cNvSpPr/>
            <p:nvPr>
              <p:custDataLst>
                <p:tags r:id="rId4"/>
              </p:custDataLst>
            </p:nvPr>
          </p:nvSpPr>
          <p:spPr>
            <a:xfrm>
              <a:off x="713" y="1775"/>
              <a:ext cx="836" cy="72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专家组入校考察意见</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2" name="文本框 51"/>
          <p:cNvSpPr txBox="1"/>
          <p:nvPr/>
        </p:nvSpPr>
        <p:spPr>
          <a:xfrm>
            <a:off x="313130" y="1673491"/>
            <a:ext cx="11181351" cy="454099"/>
          </a:xfrm>
          <a:prstGeom prst="rect">
            <a:avLst/>
          </a:prstGeom>
          <a:noFill/>
        </p:spPr>
        <p:txBody>
          <a:bodyPr wrap="square">
            <a:spAutoFit/>
          </a:bodyPr>
          <a:lstStyle/>
          <a:p>
            <a:pPr indent="406400" algn="just">
              <a:lnSpc>
                <a:spcPts val="3000"/>
              </a:lnSpc>
            </a:pPr>
            <a:r>
              <a:rPr lang="zh-CN" altLang="en-US" sz="2400" b="1" kern="100" dirty="0">
                <a:effectLst/>
                <a:latin typeface="微软雅黑" panose="020B0503020204020204" pitchFamily="34" charset="-122"/>
                <a:ea typeface="微软雅黑" panose="020B0503020204020204" pitchFamily="34" charset="-122"/>
                <a:cs typeface="Times New Roman" panose="02020603050405020304" pitchFamily="18" charset="0"/>
              </a:rPr>
              <a:t>对照建设世界一流大学的目标，专家组提出：</a:t>
            </a:r>
            <a:endParaRPr lang="zh-CN" altLang="zh-CN" sz="14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84215" y="329215"/>
            <a:ext cx="1905390" cy="528581"/>
          </a:xfrm>
          <a:prstGeom prst="rect">
            <a:avLst/>
          </a:prstGeom>
        </p:spPr>
      </p:pic>
      <p:sp>
        <p:nvSpPr>
          <p:cNvPr id="17" name="文本框 16"/>
          <p:cNvSpPr txBox="1"/>
          <p:nvPr>
            <p:custDataLst>
              <p:tags r:id="rId2"/>
            </p:custDataLst>
          </p:nvPr>
        </p:nvSpPr>
        <p:spPr>
          <a:xfrm>
            <a:off x="663660" y="311507"/>
            <a:ext cx="9520555" cy="523220"/>
          </a:xfrm>
          <a:prstGeom prst="rect">
            <a:avLst/>
          </a:prstGeom>
          <a:noFill/>
        </p:spPr>
        <p:txBody>
          <a:bodyPr wrap="none" rtlCol="0">
            <a:spAutoFit/>
          </a:bodyPr>
          <a:lstStyle/>
          <a:p>
            <a:pPr algn="l" eaLnBrk="1" fontAlgn="auto" hangingPunct="1">
              <a:spcBef>
                <a:spcPts val="0"/>
              </a:spcBef>
              <a:spcAft>
                <a:spcPts val="0"/>
              </a:spcAft>
              <a:defRPr/>
            </a:pPr>
            <a:r>
              <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三、本科教育教学审核评估整体开展情况及专家组意见建议</a:t>
            </a:r>
            <a:endPar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grpSp>
        <p:nvGrpSpPr>
          <p:cNvPr id="18" name="组合 17"/>
          <p:cNvGrpSpPr/>
          <p:nvPr/>
        </p:nvGrpSpPr>
        <p:grpSpPr>
          <a:xfrm>
            <a:off x="333452" y="1134876"/>
            <a:ext cx="3624175" cy="465455"/>
            <a:chOff x="677" y="1763"/>
            <a:chExt cx="872" cy="733"/>
          </a:xfrm>
        </p:grpSpPr>
        <p:sp>
          <p:nvSpPr>
            <p:cNvPr id="19" name="矩形 18"/>
            <p:cNvSpPr/>
            <p:nvPr>
              <p:custDataLst>
                <p:tags r:id="rId3"/>
              </p:custDataLst>
            </p:nvPr>
          </p:nvSpPr>
          <p:spPr>
            <a:xfrm>
              <a:off x="677" y="1763"/>
              <a:ext cx="35" cy="733"/>
            </a:xfrm>
            <a:prstGeom prst="rect">
              <a:avLst/>
            </a:prstGeom>
            <a:solidFill>
              <a:srgbClr val="B01F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19"/>
            <p:cNvSpPr/>
            <p:nvPr>
              <p:custDataLst>
                <p:tags r:id="rId4"/>
              </p:custDataLst>
            </p:nvPr>
          </p:nvSpPr>
          <p:spPr>
            <a:xfrm>
              <a:off x="713" y="1775"/>
              <a:ext cx="836" cy="72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专家组入校考察意见</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5" name="矩形 24"/>
          <p:cNvSpPr/>
          <p:nvPr/>
        </p:nvSpPr>
        <p:spPr>
          <a:xfrm>
            <a:off x="333452" y="2239348"/>
            <a:ext cx="11535085" cy="4289438"/>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396000" bIns="0" rtlCol="0" anchor="ctr" anchorCtr="1"/>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zh-CN" altLang="en-US" sz="2000" b="1">
              <a:solidFill>
                <a:schemeClr val="tx1"/>
              </a:solidFill>
              <a:latin typeface="+mn-ea"/>
            </a:endParaRPr>
          </a:p>
        </p:txBody>
      </p:sp>
      <p:sp>
        <p:nvSpPr>
          <p:cNvPr id="26" name="正文05"/>
          <p:cNvSpPr/>
          <p:nvPr/>
        </p:nvSpPr>
        <p:spPr>
          <a:xfrm>
            <a:off x="323463" y="2239348"/>
            <a:ext cx="11507993" cy="4192943"/>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50000"/>
              </a:lnSpc>
              <a:buFont typeface="Wingdings" panose="05000000000000000000" pitchFamily="2" charset="2"/>
              <a:buChar char="Ø"/>
            </a:pP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对标</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习近平总书记对浙江大学系列重要指示精神</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，学校在学深悟透党的创新理论，并充分转化为全面提高人才自主培养质量，着力造就拔尖创新人才的强大动力方面，还需要</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绵绵用力、久久为功</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50000"/>
              </a:lnSpc>
              <a:buFont typeface="Wingdings" panose="05000000000000000000" pitchFamily="2" charset="2"/>
              <a:buChar char="Ø"/>
            </a:pP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针对建设世界一流水平的质量标准建设目标，</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全方位质保体系建设</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还需要进一步完善，</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质量标准体系化的建设</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有待进一步加强，</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持续改进与反馈的环节</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还需要加强，</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质量文化转化为师生内在动力</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还不够到位。</a:t>
            </a:r>
            <a:endPar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50000"/>
              </a:lnSpc>
              <a:buFont typeface="Wingdings" panose="05000000000000000000" pitchFamily="2" charset="2"/>
              <a:buChar char="Ø"/>
            </a:pP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引领</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四新专业建设</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有待加强，</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课堂教学方法与模式</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需要持续创新，将</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一流的科研优势转化为一流的育人优势</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的力度有待进一步加强。</a:t>
            </a:r>
            <a:endPar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50000"/>
              </a:lnSpc>
              <a:buClr>
                <a:schemeClr val="tx1"/>
              </a:buClr>
              <a:buFont typeface="Wingdings" panose="05000000000000000000" pitchFamily="2" charset="2"/>
              <a:buChar char="Ø"/>
            </a:pP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全链条育人的合力</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需要进一步加强，</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本科教育教学综合改革的战略性</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还有待进一步提升。卓越教育体系的战略</a:t>
            </a:r>
            <a:r>
              <a:rPr lang="zh-CN" altLang="en-US" sz="20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在院系层面的落实落地落细</a:t>
            </a:r>
            <a:r>
              <a:rPr lang="zh-CN" altLang="en-US" sz="2000" b="1" kern="100" dirty="0">
                <a:effectLst/>
                <a:latin typeface="微软雅黑" panose="020B0503020204020204" pitchFamily="34" charset="-122"/>
                <a:ea typeface="微软雅黑" panose="020B0503020204020204" pitchFamily="34" charset="-122"/>
                <a:cs typeface="Times New Roman" panose="02020603050405020304" pitchFamily="18" charset="0"/>
              </a:rPr>
              <a:t>体现还不够充分均衡。</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人的雕塑&#10;&#10;描述已自动生成"/>
          <p:cNvPicPr>
            <a:picLocks noChangeAspect="1"/>
          </p:cNvPicPr>
          <p:nvPr/>
        </p:nvPicPr>
        <p:blipFill rotWithShape="1">
          <a:blip r:embed="rId1">
            <a:extLst>
              <a:ext uri="{28A0092B-C50C-407E-A947-70E740481C1C}">
                <a14:useLocalDpi xmlns:a14="http://schemas.microsoft.com/office/drawing/2010/main" val="0"/>
              </a:ext>
            </a:extLst>
          </a:blip>
          <a:srcRect l="8895" t="19856" r="34260" b="11987"/>
          <a:stretch>
            <a:fillRect/>
          </a:stretch>
        </p:blipFill>
        <p:spPr>
          <a:xfrm>
            <a:off x="416039" y="408524"/>
            <a:ext cx="2821778" cy="6014572"/>
          </a:xfrm>
          <a:prstGeom prst="rect">
            <a:avLst/>
          </a:prstGeom>
        </p:spPr>
      </p:pic>
      <p:grpSp>
        <p:nvGrpSpPr>
          <p:cNvPr id="13" name="组合 12"/>
          <p:cNvGrpSpPr/>
          <p:nvPr/>
        </p:nvGrpSpPr>
        <p:grpSpPr>
          <a:xfrm>
            <a:off x="996814" y="614557"/>
            <a:ext cx="1632371" cy="1064811"/>
            <a:chOff x="996814" y="614557"/>
            <a:chExt cx="1632371" cy="1064811"/>
          </a:xfrm>
        </p:grpSpPr>
        <p:sp>
          <p:nvSpPr>
            <p:cNvPr id="14" name="目录"/>
            <p:cNvSpPr txBox="1"/>
            <p:nvPr>
              <p:custDataLst>
                <p:tags r:id="rId2"/>
              </p:custDataLst>
            </p:nvPr>
          </p:nvSpPr>
          <p:spPr>
            <a:xfrm>
              <a:off x="1067047" y="614557"/>
              <a:ext cx="1492396" cy="728790"/>
            </a:xfrm>
            <a:prstGeom prst="rect">
              <a:avLst/>
            </a:prstGeom>
            <a:ln w="12700">
              <a:miter lim="400000"/>
            </a:ln>
          </p:spPr>
          <p:txBody>
            <a:bodyPr wrap="none" lIns="35719" tIns="35719" rIns="35719" bIns="35719" anchor="ctr">
              <a:spAutoFit/>
            </a:bodyPr>
            <a:lstStyle>
              <a:lvl1pPr algn="l">
                <a:defRPr sz="11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sz="4265" dirty="0"/>
                <a:t>目  录</a:t>
              </a:r>
              <a:endParaRPr sz="4265" dirty="0"/>
            </a:p>
          </p:txBody>
        </p:sp>
        <p:sp>
          <p:nvSpPr>
            <p:cNvPr id="19" name="目录"/>
            <p:cNvSpPr txBox="1"/>
            <p:nvPr>
              <p:custDataLst>
                <p:tags r:id="rId3"/>
              </p:custDataLst>
            </p:nvPr>
          </p:nvSpPr>
          <p:spPr>
            <a:xfrm>
              <a:off x="996814" y="1361011"/>
              <a:ext cx="1632371" cy="318357"/>
            </a:xfrm>
            <a:prstGeom prst="rect">
              <a:avLst/>
            </a:prstGeom>
            <a:ln w="12700">
              <a:miter lim="400000"/>
            </a:ln>
          </p:spPr>
          <p:txBody>
            <a:bodyPr wrap="none" lIns="35719" tIns="35719" rIns="35719" bIns="35719" anchor="ctr">
              <a:spAutoFit/>
            </a:bodyPr>
            <a:lstStyle>
              <a:lvl1pPr algn="l">
                <a:defRPr sz="11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en-US" altLang="zh-CN" sz="1600" spc="400" dirty="0">
                  <a:solidFill>
                    <a:srgbClr val="FFFFFF">
                      <a:alpha val="62636"/>
                    </a:srgbClr>
                  </a:solidFill>
                </a:rPr>
                <a:t>CONTENTS</a:t>
              </a:r>
              <a:endParaRPr sz="1600" spc="400" dirty="0">
                <a:solidFill>
                  <a:srgbClr val="FFFFFF">
                    <a:alpha val="62636"/>
                  </a:srgbClr>
                </a:solidFill>
              </a:endParaRPr>
            </a:p>
          </p:txBody>
        </p:sp>
      </p:grpSp>
      <p:sp>
        <p:nvSpPr>
          <p:cNvPr id="2" name="文本框 1"/>
          <p:cNvSpPr txBox="1"/>
          <p:nvPr>
            <p:custDataLst>
              <p:tags r:id="rId4"/>
            </p:custDataLst>
          </p:nvPr>
        </p:nvSpPr>
        <p:spPr>
          <a:xfrm>
            <a:off x="3578290" y="1361011"/>
            <a:ext cx="8341567" cy="461664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一、学校概况</a:t>
            </a:r>
            <a:endParaRPr lang="en-US" altLang="zh-CN"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a:p>
            <a:pPr algn="just">
              <a:lnSpc>
                <a:spcPct val="150000"/>
              </a:lnSpc>
              <a:defRPr/>
            </a:pPr>
            <a:r>
              <a:rPr lang="zh-CN" altLang="en-US" sz="2800" b="1" dirty="0">
                <a:solidFill>
                  <a:srgbClr val="003F88"/>
                </a:solidFill>
                <a:latin typeface="Times New Roman" panose="02020603050405020304" pitchFamily="18" charset="0"/>
                <a:ea typeface="微软雅黑" panose="020B0503020204020204" pitchFamily="34" charset="-122"/>
              </a:rPr>
              <a:t>二、本科教育质量提升大讨论整体开展情况</a:t>
            </a:r>
            <a:endParaRPr lang="en-US" altLang="zh-CN" sz="2800" b="1" dirty="0">
              <a:solidFill>
                <a:srgbClr val="003F88"/>
              </a:solidFill>
              <a:latin typeface="Times New Roman" panose="02020603050405020304" pitchFamily="18" charset="0"/>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2800" b="1" dirty="0">
                <a:solidFill>
                  <a:srgbClr val="003F88"/>
                </a:solidFill>
                <a:latin typeface="Times New Roman" panose="02020603050405020304" pitchFamily="18" charset="0"/>
                <a:ea typeface="微软雅黑" panose="020B0503020204020204" pitchFamily="34" charset="-122"/>
              </a:rPr>
              <a:t>三、本科教育教学审核评估整体开展情况</a:t>
            </a:r>
            <a:endParaRPr lang="en-US" altLang="zh-CN" sz="2800" b="1" dirty="0">
              <a:solidFill>
                <a:srgbClr val="003F88"/>
              </a:solidFill>
              <a:latin typeface="Times New Roman" panose="02020603050405020304" pitchFamily="18" charset="0"/>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2800" b="1" dirty="0">
                <a:solidFill>
                  <a:srgbClr val="003F88"/>
                </a:solidFill>
                <a:latin typeface="Times New Roman" panose="02020603050405020304" pitchFamily="18" charset="0"/>
                <a:ea typeface="微软雅黑" panose="020B0503020204020204" pitchFamily="34" charset="-122"/>
              </a:rPr>
              <a:t>        及专家组初步反馈意见建议</a:t>
            </a:r>
            <a:endParaRPr lang="en-US" altLang="zh-CN" sz="2800" b="1" dirty="0">
              <a:solidFill>
                <a:srgbClr val="003F88"/>
              </a:solidFill>
              <a:latin typeface="Times New Roman" panose="02020603050405020304" pitchFamily="18" charset="0"/>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2800" b="1" dirty="0">
                <a:solidFill>
                  <a:srgbClr val="003F88"/>
                </a:solidFill>
                <a:latin typeface="Times New Roman" panose="02020603050405020304" pitchFamily="18" charset="0"/>
                <a:ea typeface="微软雅黑" panose="020B0503020204020204" pitchFamily="34" charset="-122"/>
              </a:rPr>
              <a:t>四、学生对学校提出的共性意见整改落实情况</a:t>
            </a:r>
            <a:endParaRPr lang="zh-CN" altLang="en-US" sz="2800" b="1" dirty="0">
              <a:solidFill>
                <a:srgbClr val="003F88"/>
              </a:solidFill>
              <a:latin typeface="Times New Roman" panose="02020603050405020304" pitchFamily="18" charset="0"/>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2800" b="1" dirty="0">
                <a:solidFill>
                  <a:srgbClr val="003F88"/>
                </a:solidFill>
                <a:latin typeface="Times New Roman" panose="02020603050405020304" pitchFamily="18" charset="0"/>
                <a:ea typeface="微软雅黑" panose="020B0503020204020204" pitchFamily="34" charset="-122"/>
              </a:rPr>
              <a:t>五、学生对</a:t>
            </a:r>
            <a:r>
              <a:rPr lang="zh-CN" altLang="en-US" sz="2800" b="1" dirty="0" smtClean="0">
                <a:solidFill>
                  <a:srgbClr val="003F88"/>
                </a:solidFill>
                <a:latin typeface="Times New Roman" panose="02020603050405020304" pitchFamily="18" charset="0"/>
                <a:ea typeface="微软雅黑" panose="020B0503020204020204" pitchFamily="34" charset="-122"/>
              </a:rPr>
              <a:t>学院（系）提出的意见</a:t>
            </a:r>
            <a:r>
              <a:rPr lang="zh-CN" altLang="en-US" sz="2800" b="1" dirty="0">
                <a:solidFill>
                  <a:srgbClr val="003F88"/>
                </a:solidFill>
                <a:latin typeface="Times New Roman" panose="02020603050405020304" pitchFamily="18" charset="0"/>
                <a:ea typeface="微软雅黑" panose="020B0503020204020204" pitchFamily="34" charset="-122"/>
              </a:rPr>
              <a:t>整改落实情况</a:t>
            </a:r>
            <a:endParaRPr lang="en-US" altLang="zh-CN" sz="2800" b="1" dirty="0">
              <a:solidFill>
                <a:srgbClr val="003F88"/>
              </a:solidFill>
              <a:latin typeface="Times New Roman" panose="02020603050405020304" pitchFamily="18" charset="0"/>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2800" b="1" dirty="0">
                <a:solidFill>
                  <a:srgbClr val="003F88"/>
                </a:solidFill>
                <a:latin typeface="Times New Roman" panose="02020603050405020304" pitchFamily="18" charset="0"/>
                <a:ea typeface="微软雅黑" panose="020B0503020204020204" pitchFamily="34" charset="-122"/>
              </a:rPr>
              <a:t>      </a:t>
            </a:r>
            <a:endPar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84215" y="329215"/>
            <a:ext cx="1905390" cy="528581"/>
          </a:xfrm>
          <a:prstGeom prst="rect">
            <a:avLst/>
          </a:prstGeom>
        </p:spPr>
      </p:pic>
      <p:sp>
        <p:nvSpPr>
          <p:cNvPr id="17" name="文本框 16"/>
          <p:cNvSpPr txBox="1"/>
          <p:nvPr>
            <p:custDataLst>
              <p:tags r:id="rId2"/>
            </p:custDataLst>
          </p:nvPr>
        </p:nvSpPr>
        <p:spPr>
          <a:xfrm>
            <a:off x="663660" y="311507"/>
            <a:ext cx="9520555" cy="523220"/>
          </a:xfrm>
          <a:prstGeom prst="rect">
            <a:avLst/>
          </a:prstGeom>
          <a:noFill/>
        </p:spPr>
        <p:txBody>
          <a:bodyPr wrap="none" rtlCol="0">
            <a:spAutoFit/>
          </a:bodyPr>
          <a:lstStyle/>
          <a:p>
            <a:pPr algn="l" eaLnBrk="1" fontAlgn="auto" hangingPunct="1">
              <a:spcBef>
                <a:spcPts val="0"/>
              </a:spcBef>
              <a:spcAft>
                <a:spcPts val="0"/>
              </a:spcAft>
              <a:defRPr/>
            </a:pPr>
            <a:r>
              <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三、本科教育教学审核评估整体开展情况及专家组意见建议</a:t>
            </a:r>
            <a:endParaRPr lang="zh-CN" altLang="en-US" sz="28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grpSp>
        <p:nvGrpSpPr>
          <p:cNvPr id="18" name="组合 17"/>
          <p:cNvGrpSpPr/>
          <p:nvPr/>
        </p:nvGrpSpPr>
        <p:grpSpPr>
          <a:xfrm>
            <a:off x="333452" y="1134876"/>
            <a:ext cx="3624175" cy="465455"/>
            <a:chOff x="677" y="1763"/>
            <a:chExt cx="872" cy="733"/>
          </a:xfrm>
        </p:grpSpPr>
        <p:sp>
          <p:nvSpPr>
            <p:cNvPr id="19" name="矩形 18"/>
            <p:cNvSpPr/>
            <p:nvPr>
              <p:custDataLst>
                <p:tags r:id="rId3"/>
              </p:custDataLst>
            </p:nvPr>
          </p:nvSpPr>
          <p:spPr>
            <a:xfrm>
              <a:off x="677" y="1763"/>
              <a:ext cx="35" cy="733"/>
            </a:xfrm>
            <a:prstGeom prst="rect">
              <a:avLst/>
            </a:prstGeom>
            <a:solidFill>
              <a:srgbClr val="B01F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19"/>
            <p:cNvSpPr/>
            <p:nvPr>
              <p:custDataLst>
                <p:tags r:id="rId4"/>
              </p:custDataLst>
            </p:nvPr>
          </p:nvSpPr>
          <p:spPr>
            <a:xfrm>
              <a:off x="713" y="1775"/>
              <a:ext cx="836" cy="72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教育质量评估中心意见</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3" name="矩形 12"/>
          <p:cNvSpPr/>
          <p:nvPr/>
        </p:nvSpPr>
        <p:spPr>
          <a:xfrm>
            <a:off x="333452" y="1896844"/>
            <a:ext cx="11535085" cy="4503956"/>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396000" bIns="0" rtlCol="0" anchor="ctr" anchorCtr="1"/>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zh-CN" altLang="en-US" sz="2000" b="1">
              <a:solidFill>
                <a:schemeClr val="tx1"/>
              </a:solidFill>
              <a:latin typeface="+mn-ea"/>
            </a:endParaRPr>
          </a:p>
        </p:txBody>
      </p:sp>
      <p:sp>
        <p:nvSpPr>
          <p:cNvPr id="14" name="文本框 13"/>
          <p:cNvSpPr txBox="1"/>
          <p:nvPr/>
        </p:nvSpPr>
        <p:spPr>
          <a:xfrm>
            <a:off x="537712" y="1957748"/>
            <a:ext cx="11004255" cy="4368405"/>
          </a:xfrm>
          <a:prstGeom prst="rect">
            <a:avLst/>
          </a:prstGeom>
        </p:spPr>
        <p:txBody>
          <a:bodyPr>
            <a:noAutofit/>
          </a:bodyPr>
          <a:lstStyle/>
          <a:p>
            <a:pPr marL="342900" indent="-342900" algn="just" defTabSz="266700">
              <a:lnSpc>
                <a:spcPct val="200000"/>
              </a:lnSpc>
              <a:spcBef>
                <a:spcPts val="0"/>
              </a:spcBef>
              <a:spcAft>
                <a:spcPts val="0"/>
              </a:spcAft>
              <a:buFont typeface="Wingdings" panose="05000000000000000000" charset="0"/>
              <a:buChar char=""/>
            </a:pPr>
            <a:r>
              <a:rPr lang="zh-CN" altLang="en-US" sz="2000" b="1" dirty="0">
                <a:solidFill>
                  <a:srgbClr val="000000"/>
                </a:solidFill>
                <a:latin typeface="微软雅黑" panose="020B0503020204020204" pitchFamily="34" charset="-122"/>
                <a:ea typeface="微软雅黑" panose="020B0503020204020204" pitchFamily="34" charset="-122"/>
              </a:rPr>
              <a:t>浙江大学作为国内的顶尖高校，正处于迈向世界一流大学前列的关键时期，</a:t>
            </a:r>
            <a:r>
              <a:rPr lang="zh-CN" altLang="en-US" sz="2000" b="1" dirty="0">
                <a:solidFill>
                  <a:srgbClr val="C00000"/>
                </a:solidFill>
                <a:latin typeface="微软雅黑" panose="020B0503020204020204" pitchFamily="34" charset="-122"/>
                <a:ea typeface="微软雅黑" panose="020B0503020204020204" pitchFamily="34" charset="-122"/>
              </a:rPr>
              <a:t>要以此次审核评估为契机，充分以评促建，加快拔尖创新人才的培养。</a:t>
            </a:r>
            <a:r>
              <a:rPr lang="zh-CN" altLang="en-US" sz="2000" b="1" dirty="0">
                <a:solidFill>
                  <a:srgbClr val="000000"/>
                </a:solidFill>
                <a:latin typeface="微软雅黑" panose="020B0503020204020204" pitchFamily="34" charset="-122"/>
                <a:ea typeface="微软雅黑" panose="020B0503020204020204" pitchFamily="34" charset="-122"/>
              </a:rPr>
              <a:t>学校要在党委的统筹领导下，</a:t>
            </a:r>
            <a:r>
              <a:rPr lang="zh-CN" altLang="en-US" sz="2000" b="1" dirty="0">
                <a:solidFill>
                  <a:srgbClr val="C00000"/>
                </a:solidFill>
                <a:latin typeface="微软雅黑" panose="020B0503020204020204" pitchFamily="34" charset="-122"/>
                <a:ea typeface="微软雅黑" panose="020B0503020204020204" pitchFamily="34" charset="-122"/>
              </a:rPr>
              <a:t>加强系统集成改革</a:t>
            </a:r>
            <a:r>
              <a:rPr lang="zh-CN" altLang="en-US" sz="2000" b="1" dirty="0">
                <a:solidFill>
                  <a:srgbClr val="000000"/>
                </a:solidFill>
                <a:latin typeface="微软雅黑" panose="020B0503020204020204" pitchFamily="34" charset="-122"/>
                <a:ea typeface="微软雅黑" panose="020B0503020204020204" pitchFamily="34" charset="-122"/>
              </a:rPr>
              <a:t>，打通教育科技人才良性循环的痛点堵点，</a:t>
            </a:r>
            <a:r>
              <a:rPr lang="zh-CN" altLang="en-US" sz="2000" b="1" dirty="0">
                <a:solidFill>
                  <a:schemeClr val="tx1"/>
                </a:solidFill>
                <a:latin typeface="微软雅黑" panose="020B0503020204020204" pitchFamily="34" charset="-122"/>
                <a:ea typeface="微软雅黑" panose="020B0503020204020204" pitchFamily="34" charset="-122"/>
              </a:rPr>
              <a:t>构建浙大特色的拔尖创新人才培养模式。</a:t>
            </a:r>
            <a:r>
              <a:rPr lang="zh-CN" altLang="en-US" sz="2000" b="1" dirty="0">
                <a:solidFill>
                  <a:srgbClr val="000000"/>
                </a:solidFill>
                <a:latin typeface="微软雅黑" panose="020B0503020204020204" pitchFamily="34" charset="-122"/>
                <a:ea typeface="微软雅黑" panose="020B0503020204020204" pitchFamily="34" charset="-122"/>
              </a:rPr>
              <a:t>以国家战略需求为导向来</a:t>
            </a:r>
            <a:r>
              <a:rPr lang="zh-CN" altLang="en-US" sz="2000" b="1" dirty="0">
                <a:solidFill>
                  <a:srgbClr val="C00000"/>
                </a:solidFill>
                <a:latin typeface="微软雅黑" panose="020B0503020204020204" pitchFamily="34" charset="-122"/>
                <a:ea typeface="微软雅黑" panose="020B0503020204020204" pitchFamily="34" charset="-122"/>
              </a:rPr>
              <a:t>进行学科专业结构的调整</a:t>
            </a:r>
            <a:r>
              <a:rPr lang="zh-CN" altLang="en-US" sz="2000" b="1" dirty="0">
                <a:solidFill>
                  <a:srgbClr val="000000"/>
                </a:solidFill>
                <a:latin typeface="微软雅黑" panose="020B0503020204020204" pitchFamily="34" charset="-122"/>
                <a:ea typeface="微软雅黑" panose="020B0503020204020204" pitchFamily="34" charset="-122"/>
              </a:rPr>
              <a:t>，不断拓展学科专业融合创新的深度和广度，进一步提高学校本科专业建设与国家战略急需、与浙江发展、与学生全面发展的适配度。</a:t>
            </a:r>
            <a:r>
              <a:rPr lang="zh-CN" altLang="en-US" sz="2000" b="1" dirty="0">
                <a:solidFill>
                  <a:srgbClr val="C00000"/>
                </a:solidFill>
                <a:latin typeface="微软雅黑" panose="020B0503020204020204" pitchFamily="34" charset="-122"/>
                <a:ea typeface="微软雅黑" panose="020B0503020204020204" pitchFamily="34" charset="-122"/>
              </a:rPr>
              <a:t>把整改工作融入质量保障体系建设当中</a:t>
            </a:r>
            <a:r>
              <a:rPr lang="zh-CN" altLang="en-US" sz="2000" b="1" dirty="0">
                <a:solidFill>
                  <a:srgbClr val="000000"/>
                </a:solidFill>
                <a:latin typeface="微软雅黑" panose="020B0503020204020204" pitchFamily="34" charset="-122"/>
                <a:ea typeface="微软雅黑" panose="020B0503020204020204" pitchFamily="34" charset="-122"/>
              </a:rPr>
              <a:t>，进一步推进质量文化建设，让广大师生把抓质量、抓教学</a:t>
            </a:r>
            <a:r>
              <a:rPr lang="zh-CN" altLang="en-US" sz="2000" b="1" dirty="0">
                <a:solidFill>
                  <a:schemeClr val="tx1"/>
                </a:solidFill>
                <a:latin typeface="微软雅黑" panose="020B0503020204020204" pitchFamily="34" charset="-122"/>
                <a:ea typeface="微软雅黑" panose="020B0503020204020204" pitchFamily="34" charset="-122"/>
              </a:rPr>
              <a:t>转化为内生动力。</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任意多边形: 形状 43"/>
          <p:cNvSpPr/>
          <p:nvPr/>
        </p:nvSpPr>
        <p:spPr>
          <a:xfrm>
            <a:off x="0" y="-14607"/>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2" name="任意多边形: 形状 40"/>
          <p:cNvSpPr/>
          <p:nvPr/>
        </p:nvSpPr>
        <p:spPr>
          <a:xfrm>
            <a:off x="0" y="2"/>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solidFill>
            <a:srgbClr val="2358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nvGrpSpPr>
          <p:cNvPr id="57" name="组合 2"/>
          <p:cNvGrpSpPr/>
          <p:nvPr/>
        </p:nvGrpSpPr>
        <p:grpSpPr>
          <a:xfrm>
            <a:off x="2347186" y="2968304"/>
            <a:ext cx="9779497" cy="1822004"/>
            <a:chOff x="2412503" y="3421695"/>
            <a:chExt cx="9779497" cy="1822004"/>
          </a:xfrm>
          <a:solidFill>
            <a:srgbClr val="0C3380"/>
          </a:solidFill>
        </p:grpSpPr>
        <p:sp>
          <p:nvSpPr>
            <p:cNvPr id="1048614" name="任意多边形: 形状 35"/>
            <p:cNvSpPr/>
            <p:nvPr/>
          </p:nvSpPr>
          <p:spPr>
            <a:xfrm>
              <a:off x="3119087" y="342169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5" name="任意多边形: 形状 36"/>
            <p:cNvSpPr/>
            <p:nvPr/>
          </p:nvSpPr>
          <p:spPr>
            <a:xfrm>
              <a:off x="2883559" y="342900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6" name="任意多边形: 形状 37"/>
            <p:cNvSpPr/>
            <p:nvPr/>
          </p:nvSpPr>
          <p:spPr>
            <a:xfrm>
              <a:off x="2648031" y="343630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7" name="任意多边形: 形状 38"/>
            <p:cNvSpPr/>
            <p:nvPr/>
          </p:nvSpPr>
          <p:spPr>
            <a:xfrm>
              <a:off x="2412503" y="344361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8" name="任意多边形: 形状 31"/>
            <p:cNvSpPr/>
            <p:nvPr/>
          </p:nvSpPr>
          <p:spPr>
            <a:xfrm>
              <a:off x="3347686" y="3421696"/>
              <a:ext cx="8844314" cy="1800089"/>
            </a:xfrm>
            <a:custGeom>
              <a:avLst/>
              <a:gdLst>
                <a:gd name="connsiteX0" fmla="*/ 1091746 w 8844314"/>
                <a:gd name="connsiteY0" fmla="*/ 0 h 1800089"/>
                <a:gd name="connsiteX1" fmla="*/ 8844314 w 8844314"/>
                <a:gd name="connsiteY1" fmla="*/ 0 h 1800089"/>
                <a:gd name="connsiteX2" fmla="*/ 8844314 w 8844314"/>
                <a:gd name="connsiteY2" fmla="*/ 1800089 h 1800089"/>
                <a:gd name="connsiteX3" fmla="*/ 0 w 8844314"/>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8844314" h="1800089">
                  <a:moveTo>
                    <a:pt x="1091746" y="0"/>
                  </a:moveTo>
                  <a:lnTo>
                    <a:pt x="8844314" y="0"/>
                  </a:lnTo>
                  <a:lnTo>
                    <a:pt x="8844314"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sp>
        <p:nvSpPr>
          <p:cNvPr id="14" name="文本框 13"/>
          <p:cNvSpPr txBox="1"/>
          <p:nvPr/>
        </p:nvSpPr>
        <p:spPr>
          <a:xfrm>
            <a:off x="4021461" y="3228543"/>
            <a:ext cx="7933313"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800" b="1" dirty="0">
                <a:solidFill>
                  <a:schemeClr val="bg1"/>
                </a:solidFill>
                <a:latin typeface="Times New Roman" panose="02020603050405020304" pitchFamily="18" charset="0"/>
                <a:ea typeface="微软雅黑" panose="020B0503020204020204" pitchFamily="34" charset="-122"/>
                <a:sym typeface="+mn-ea"/>
              </a:rPr>
              <a:t>四、学生对学校提出的共性意见</a:t>
            </a:r>
            <a:endParaRPr lang="en-US" altLang="zh-CN" sz="3800" b="1" dirty="0">
              <a:solidFill>
                <a:schemeClr val="bg1"/>
              </a:solidFill>
              <a:latin typeface="Times New Roman" panose="02020603050405020304" pitchFamily="18" charset="0"/>
              <a:ea typeface="微软雅黑" panose="020B0503020204020204" pitchFamily="34"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800" b="1" dirty="0">
                <a:solidFill>
                  <a:schemeClr val="bg1"/>
                </a:solidFill>
                <a:latin typeface="Times New Roman" panose="02020603050405020304" pitchFamily="18" charset="0"/>
                <a:ea typeface="微软雅黑" panose="020B0503020204020204" pitchFamily="34" charset="-122"/>
                <a:sym typeface="+mn-ea"/>
              </a:rPr>
              <a:t>整改落实情况</a:t>
            </a:r>
            <a:endParaRPr lang="zh-CN" altLang="en-US" sz="3800" b="1" dirty="0">
              <a:solidFill>
                <a:schemeClr val="bg1"/>
              </a:solidFill>
              <a:latin typeface="Times New Roman" panose="02020603050405020304" pitchFamily="18" charset="0"/>
              <a:ea typeface="微软雅黑" panose="020B0503020204020204" pitchFamily="34" charset="-122"/>
              <a:sym typeface="+mn-ea"/>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38"/>
          <p:cNvSpPr>
            <a:spLocks noChangeArrowheads="1"/>
          </p:cNvSpPr>
          <p:nvPr/>
        </p:nvSpPr>
        <p:spPr bwMode="auto">
          <a:xfrm>
            <a:off x="403367" y="5106831"/>
            <a:ext cx="11217427" cy="1062384"/>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17" name="矩形 38"/>
          <p:cNvSpPr>
            <a:spLocks noChangeArrowheads="1"/>
          </p:cNvSpPr>
          <p:nvPr/>
        </p:nvSpPr>
        <p:spPr bwMode="auto">
          <a:xfrm>
            <a:off x="435258" y="2510520"/>
            <a:ext cx="11217427" cy="1062384"/>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7" name="Rectangle 9"/>
          <p:cNvSpPr>
            <a:spLocks noChangeArrowheads="1"/>
          </p:cNvSpPr>
          <p:nvPr/>
        </p:nvSpPr>
        <p:spPr bwMode="auto">
          <a:xfrm>
            <a:off x="411764" y="2025355"/>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1"/>
            <a:ext cx="9720669" cy="690973"/>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培养方案总学分过多；加强美育课程建设；</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在其他校区增设热门体育课程、美育课程、通识课程、跨学科课程数量及课程容量。</a:t>
            </a:r>
            <a:endPar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690974"/>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1</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p:cNvSpPr txBox="1"/>
          <p:nvPr/>
        </p:nvSpPr>
        <p:spPr>
          <a:xfrm>
            <a:off x="715152" y="2725779"/>
            <a:ext cx="10761695" cy="728982"/>
          </a:xfrm>
          <a:prstGeom prst="rect">
            <a:avLst/>
          </a:prstGeom>
          <a:noFill/>
        </p:spPr>
        <p:txBody>
          <a:bodyPr wrap="square">
            <a:spAutoFit/>
          </a:bodyPr>
          <a:lstStyle/>
          <a:p>
            <a:pPr algn="just">
              <a:lnSpc>
                <a:spcPct val="120000"/>
              </a:lnSpc>
              <a:tabLst>
                <a:tab pos="198120" algn="l"/>
              </a:tabLst>
            </a:pPr>
            <a:r>
              <a:rPr lang="zh-CN"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新一轮培养方案修订已于今年</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月完成，</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年制专业第一课堂总学分为</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140-160</a:t>
            </a:r>
            <a:r>
              <a:rPr lang="zh-CN"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5</a:t>
            </a:r>
            <a:r>
              <a:rPr lang="zh-CN"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年制为</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180-200</a:t>
            </a:r>
            <a:r>
              <a:rPr lang="zh-CN"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2024</a:t>
            </a:r>
            <a:r>
              <a:rPr lang="zh-CN"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级大部分专业最低毕业学分较</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2023</a:t>
            </a:r>
            <a:r>
              <a:rPr lang="zh-CN"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级有所降低。</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椭圆 22"/>
          <p:cNvSpPr/>
          <p:nvPr/>
        </p:nvSpPr>
        <p:spPr>
          <a:xfrm>
            <a:off x="330372" y="288948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27461" y="288555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4" name="矩形 38"/>
          <p:cNvSpPr>
            <a:spLocks noChangeArrowheads="1"/>
          </p:cNvSpPr>
          <p:nvPr/>
        </p:nvSpPr>
        <p:spPr bwMode="auto">
          <a:xfrm>
            <a:off x="403368" y="3788163"/>
            <a:ext cx="11217427" cy="1062384"/>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5" name="文本框 24"/>
          <p:cNvSpPr txBox="1"/>
          <p:nvPr/>
        </p:nvSpPr>
        <p:spPr>
          <a:xfrm>
            <a:off x="708777" y="3954864"/>
            <a:ext cx="10761695"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精选优秀师资的热门通识课程，已开设跨校区直播课堂。试点开展第二、三课堂项目纳入本科生第一课堂学分的工作，主要面向美育类、劳动教育类、创新创业类、心理健康类项目，对第一课堂进行有效补充。</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椭圆 27"/>
          <p:cNvSpPr/>
          <p:nvPr/>
        </p:nvSpPr>
        <p:spPr>
          <a:xfrm>
            <a:off x="327568" y="417166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324657" y="416773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699292" y="5238821"/>
            <a:ext cx="10761695"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丰富各校区体育课程，以该校区场地设施为基础，综合考虑学生特点开设教学班级，尽量满足学生的锻炼需求。如</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2024</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9</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月已在舟山校区开设桨板课，在海宁国际校区开设了</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18</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门不同类别的体育课程。</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 name="组合 5"/>
          <p:cNvGrpSpPr/>
          <p:nvPr/>
        </p:nvGrpSpPr>
        <p:grpSpPr>
          <a:xfrm>
            <a:off x="292029" y="5484134"/>
            <a:ext cx="302840" cy="307777"/>
            <a:chOff x="328121" y="5071436"/>
            <a:chExt cx="302840" cy="307777"/>
          </a:xfrm>
        </p:grpSpPr>
        <p:sp>
          <p:nvSpPr>
            <p:cNvPr id="32" name="椭圆 31"/>
            <p:cNvSpPr/>
            <p:nvPr/>
          </p:nvSpPr>
          <p:spPr>
            <a:xfrm>
              <a:off x="331032" y="507536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328121" y="507143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17" name="矩形 38"/>
          <p:cNvSpPr>
            <a:spLocks noChangeArrowheads="1"/>
          </p:cNvSpPr>
          <p:nvPr/>
        </p:nvSpPr>
        <p:spPr bwMode="auto">
          <a:xfrm>
            <a:off x="409743" y="2538328"/>
            <a:ext cx="11217427" cy="1921707"/>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7" name="Rectangle 9"/>
          <p:cNvSpPr>
            <a:spLocks noChangeArrowheads="1"/>
          </p:cNvSpPr>
          <p:nvPr/>
        </p:nvSpPr>
        <p:spPr bwMode="auto">
          <a:xfrm>
            <a:off x="411764" y="2025355"/>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1"/>
            <a:ext cx="9720669" cy="690973"/>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培养方案总学分过多；加强美育课程建设；</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在其他校区增设热门体育课程、美育课程、通识课程、跨学科课程数量及课程容量。</a:t>
            </a:r>
            <a:endPar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690974"/>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1</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p:cNvSpPr txBox="1"/>
          <p:nvPr/>
        </p:nvSpPr>
        <p:spPr>
          <a:xfrm>
            <a:off x="715152" y="2635502"/>
            <a:ext cx="10761695" cy="1726178"/>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推出“一体化”四课融通的美育教学模式。举办浙江大学美育通识课程系列汇报展演，提升美育教学效果。</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2024</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月，美育通识课程系列汇报展演之优秀美术作品展开幕，集中展示书画类课程的教学成果。启动“艺术周”活动，将艺术教育从教室拓展到剧场。在设定的文化主题下，运用美学讲座、表演工作坊、艺术展演等多种形式，使学生可以在一周左右的时间内对该主题文化有多角度、较深入的艺术感受，全面提升美育效果，已成功开展“雷雨”“红楼”两项艺术周大型活动。</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椭圆 22"/>
          <p:cNvSpPr/>
          <p:nvPr/>
        </p:nvSpPr>
        <p:spPr>
          <a:xfrm>
            <a:off x="307690" y="3327460"/>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04779" y="3323534"/>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6" name="矩形 38"/>
          <p:cNvSpPr>
            <a:spLocks noChangeArrowheads="1"/>
          </p:cNvSpPr>
          <p:nvPr/>
        </p:nvSpPr>
        <p:spPr bwMode="auto">
          <a:xfrm>
            <a:off x="386401" y="4566424"/>
            <a:ext cx="11217427" cy="923331"/>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34" name="文本框 33"/>
          <p:cNvSpPr txBox="1"/>
          <p:nvPr/>
        </p:nvSpPr>
        <p:spPr>
          <a:xfrm>
            <a:off x="691811" y="4663598"/>
            <a:ext cx="10215676"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积极加强校际合作，丰富学校美育通识课程。专门引进中国美术学院、浙江音乐学院的优秀师资，于</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2024-2025</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学年秋冬学期新增“打开艺术之门”系列油画、水彩、古琴、越剧</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门美育课程。</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椭圆 34"/>
          <p:cNvSpPr/>
          <p:nvPr/>
        </p:nvSpPr>
        <p:spPr>
          <a:xfrm>
            <a:off x="307690" y="4878125"/>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304779" y="4874199"/>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5</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7" name="矩形 38"/>
          <p:cNvSpPr>
            <a:spLocks noChangeArrowheads="1"/>
          </p:cNvSpPr>
          <p:nvPr/>
        </p:nvSpPr>
        <p:spPr bwMode="auto">
          <a:xfrm>
            <a:off x="409743" y="5648649"/>
            <a:ext cx="11217427" cy="1083994"/>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38" name="文本框 37"/>
          <p:cNvSpPr txBox="1"/>
          <p:nvPr/>
        </p:nvSpPr>
        <p:spPr>
          <a:xfrm>
            <a:off x="715152" y="5671262"/>
            <a:ext cx="10761695" cy="1061381"/>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不断加强学科交叉课程开设，</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2024</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年重点开展本科</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AI</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交叉类课程建设工作。大力推进辅修开设，新建“数智决策与管理”“智慧物联网”等</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个微辅修项目，积极拓展“线上开课”授课模式，开设汉语言文学、金融学、工商管理、会计学、电气工程及其自动化等多个线上辅修班，促进学生跨学科学习。</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9" name="椭圆 38"/>
          <p:cNvSpPr/>
          <p:nvPr/>
        </p:nvSpPr>
        <p:spPr>
          <a:xfrm>
            <a:off x="319420" y="6040683"/>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316509" y="6036757"/>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6</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17" name="矩形 38"/>
          <p:cNvSpPr>
            <a:spLocks noChangeArrowheads="1"/>
          </p:cNvSpPr>
          <p:nvPr/>
        </p:nvSpPr>
        <p:spPr bwMode="auto">
          <a:xfrm>
            <a:off x="409743" y="2538328"/>
            <a:ext cx="11217427" cy="1921707"/>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7" name="Rectangle 9"/>
          <p:cNvSpPr>
            <a:spLocks noChangeArrowheads="1"/>
          </p:cNvSpPr>
          <p:nvPr/>
        </p:nvSpPr>
        <p:spPr bwMode="auto">
          <a:xfrm>
            <a:off x="411764" y="2025355"/>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1"/>
            <a:ext cx="9836075" cy="840739"/>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课程内容设计存在“重理论、轻实践”现象；有些课程内容、教材及</a:t>
            </a:r>
            <a:r>
              <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PPT</a:t>
            </a:r>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严重老化；</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有些课程内容难度、修读顺序设计上连贯性不够；有的任课教师全程读</a:t>
            </a:r>
            <a:r>
              <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PPT</a:t>
            </a:r>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，课程质量亟需提升；</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思政课授课方式单一、效果不理想。</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844152"/>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latin typeface="微软雅黑" panose="020B0503020204020204" pitchFamily="34" charset="-122"/>
                <a:ea typeface="微软雅黑" panose="020B0503020204020204" pitchFamily="34" charset="-122"/>
                <a:cs typeface="Times New Roman" panose="02020603050405020304" pitchFamily="18" charset="0"/>
              </a:rPr>
              <a:t>2</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p:cNvSpPr txBox="1"/>
          <p:nvPr/>
        </p:nvSpPr>
        <p:spPr>
          <a:xfrm>
            <a:off x="715152" y="2635502"/>
            <a:ext cx="10761695" cy="1705403"/>
          </a:xfrm>
          <a:prstGeom prst="rect">
            <a:avLst/>
          </a:prstGeom>
          <a:noFill/>
        </p:spPr>
        <p:txBody>
          <a:bodyPr wrap="square">
            <a:spAutoFit/>
          </a:bodyPr>
          <a:lstStyle/>
          <a:p>
            <a:pPr algn="just">
              <a:lnSpc>
                <a:spcPct val="15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已发布</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浙江大学本科课程教学质量通用标准（试行）</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（浙大本发</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〔2024〕7</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号），将进一步加强宣传。后续将开展教师教学能力培训，提升教师教学素养，并邀请专家对课程内容、</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PPT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等进行审查，督促教学创新。已启动本学期教材监测督导专项工作，计划每学期内组织以院级教材管理工作小组成员和院级督导为主的队伍进行课堂观摩、走访师生，对教材使用情况实施监测，对教材监测结果总结并及时反馈院系。</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椭圆 22"/>
          <p:cNvSpPr/>
          <p:nvPr/>
        </p:nvSpPr>
        <p:spPr>
          <a:xfrm>
            <a:off x="307690" y="3327460"/>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04779" y="3323534"/>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6" name="矩形 38"/>
          <p:cNvSpPr>
            <a:spLocks noChangeArrowheads="1"/>
          </p:cNvSpPr>
          <p:nvPr/>
        </p:nvSpPr>
        <p:spPr bwMode="auto">
          <a:xfrm>
            <a:off x="386401" y="4566424"/>
            <a:ext cx="11240769" cy="1921707"/>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34" name="文本框 33"/>
          <p:cNvSpPr txBox="1"/>
          <p:nvPr/>
        </p:nvSpPr>
        <p:spPr>
          <a:xfrm>
            <a:off x="691810" y="4663598"/>
            <a:ext cx="10761695" cy="1705403"/>
          </a:xfrm>
          <a:prstGeom prst="rect">
            <a:avLst/>
          </a:prstGeom>
          <a:noFill/>
        </p:spPr>
        <p:txBody>
          <a:bodyPr wrap="square">
            <a:spAutoFit/>
          </a:bodyPr>
          <a:lstStyle/>
          <a:p>
            <a:pPr algn="just">
              <a:lnSpc>
                <a:spcPct val="15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校院两级督导每学期对公共课、专业课进行听课，校级督导主要负责量大面广的公共基础课，院系督导主要负责本院系专业课。督导专家对教师教学态度、教学方法等方面的问题提出建议和指导。学生可以通过课堂教学评价等方式充分反馈意见建议。对连续两年评价结果位于后</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的教师，院系可采取相应举措进行帮扶。</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椭圆 34"/>
          <p:cNvSpPr/>
          <p:nvPr/>
        </p:nvSpPr>
        <p:spPr>
          <a:xfrm>
            <a:off x="262705" y="5335325"/>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259794" y="5331399"/>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17" name="矩形 38"/>
          <p:cNvSpPr>
            <a:spLocks noChangeArrowheads="1"/>
          </p:cNvSpPr>
          <p:nvPr/>
        </p:nvSpPr>
        <p:spPr bwMode="auto">
          <a:xfrm>
            <a:off x="409743" y="2538328"/>
            <a:ext cx="11217427" cy="3927786"/>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7" name="Rectangle 9"/>
          <p:cNvSpPr>
            <a:spLocks noChangeArrowheads="1"/>
          </p:cNvSpPr>
          <p:nvPr/>
        </p:nvSpPr>
        <p:spPr bwMode="auto">
          <a:xfrm>
            <a:off x="411764" y="2025355"/>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1"/>
            <a:ext cx="9836075" cy="840739"/>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课程内容设计存在“重理论、轻实践”现象；有些课程内容、教材及</a:t>
            </a:r>
            <a:r>
              <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PPT</a:t>
            </a:r>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严重老化；</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有些课程内容难度、修读顺序设计上连贯性不够；有的任课教师全程读</a:t>
            </a:r>
            <a:r>
              <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PPT</a:t>
            </a:r>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，课程质量亟需提升；</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思政课授课方式单一、效果不理想。</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844152"/>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latin typeface="微软雅黑" panose="020B0503020204020204" pitchFamily="34" charset="-122"/>
                <a:ea typeface="微软雅黑" panose="020B0503020204020204" pitchFamily="34" charset="-122"/>
                <a:cs typeface="Times New Roman" panose="02020603050405020304" pitchFamily="18" charset="0"/>
              </a:rPr>
              <a:t>2</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p:cNvSpPr txBox="1"/>
          <p:nvPr/>
        </p:nvSpPr>
        <p:spPr>
          <a:xfrm>
            <a:off x="736547" y="2818522"/>
            <a:ext cx="10761695" cy="3367397"/>
          </a:xfrm>
          <a:prstGeom prst="rect">
            <a:avLst/>
          </a:prstGeom>
          <a:noFill/>
        </p:spPr>
        <p:txBody>
          <a:bodyPr wrap="square">
            <a:spAutoFit/>
          </a:bodyPr>
          <a:lstStyle/>
          <a:p>
            <a:pPr algn="just">
              <a:lnSpc>
                <a:spcPct val="15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学校思政课建设全面推行“专家报告</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专题讲授</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现场教学</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研究学习”四位一体教学模式，通过开展教学竞赛、教学论坛、教学研究、教学评估和学生思想动态调研等形式不断探索更丰富多样的课堂教学模式；开展学生实践研学、原著阅读、课堂辩论、课堂展示、志愿服务等过程性学习考核活动，增加教学活动多样性；以数字技术赋能思政课教学模式创新，五门本科思政必修课全部获得线上线下混合式课程改革项目立项，多个班级持续推动线上线下混合式教学模式开展，将</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AI</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技术融入思政课堂，</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2024</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8</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月“中国近现代史纲要”课程智慧图谱正式上线运行，多个教学班开展试运行，</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2024-2025</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学年秋冬学期“思想道德与法治”课程开发“</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AI</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思政课一点通”，进行试点应用，并通过数字人授课、学习应用和案例教学三个模块积极探索“思想道德与法治”课教学模式。</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椭圆 22"/>
          <p:cNvSpPr/>
          <p:nvPr/>
        </p:nvSpPr>
        <p:spPr>
          <a:xfrm>
            <a:off x="296754" y="426052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91285" y="425659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7" name="Rectangle 9"/>
          <p:cNvSpPr>
            <a:spLocks noChangeArrowheads="1"/>
          </p:cNvSpPr>
          <p:nvPr/>
        </p:nvSpPr>
        <p:spPr bwMode="auto">
          <a:xfrm>
            <a:off x="409743" y="1858904"/>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2"/>
            <a:ext cx="9836075" cy="52920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同一课程不同教学班的评价标准不一致，课程考核形式相对单一。</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531348"/>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latin typeface="微软雅黑" panose="020B0503020204020204" pitchFamily="34" charset="-122"/>
                <a:ea typeface="微软雅黑" panose="020B0503020204020204" pitchFamily="34" charset="-122"/>
                <a:cs typeface="Times New Roman" panose="02020603050405020304" pitchFamily="18" charset="0"/>
              </a:rPr>
              <a:t>3</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矩形 38"/>
          <p:cNvSpPr>
            <a:spLocks noChangeArrowheads="1"/>
          </p:cNvSpPr>
          <p:nvPr/>
        </p:nvSpPr>
        <p:spPr bwMode="auto">
          <a:xfrm>
            <a:off x="409743" y="2470748"/>
            <a:ext cx="11217427" cy="2278039"/>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15" name="文本框 14"/>
          <p:cNvSpPr txBox="1"/>
          <p:nvPr/>
        </p:nvSpPr>
        <p:spPr>
          <a:xfrm>
            <a:off x="715152" y="2554794"/>
            <a:ext cx="10761695" cy="2120902"/>
          </a:xfrm>
          <a:prstGeom prst="rect">
            <a:avLst/>
          </a:prstGeom>
          <a:noFill/>
        </p:spPr>
        <p:txBody>
          <a:bodyPr wrap="square">
            <a:spAutoFit/>
          </a:bodyPr>
          <a:lstStyle/>
          <a:p>
            <a:pPr algn="just">
              <a:lnSpc>
                <a:spcPct val="15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进一步落实</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浙江大学本科课程教学质量通用标准（试行）</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（浙大本发</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〔2024〕7</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号）对于课程考核的明确要求：课程应优化考核方式，严格考核评价，加大学生学习投入，考核结果需具有明显区分度。对于同一门课程分成多个平行班进行教学的，原则上各平行班之间的考核要求、标准等应一致。对于同一门课程分成多个平行班进行教学的，原则上需统一命题。因开展教学改革而考核要求不同的教学班，需于开课前将考核形式报基层教学组织审核同意，开课单位备案。</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椭圆 18"/>
          <p:cNvSpPr/>
          <p:nvPr/>
        </p:nvSpPr>
        <p:spPr>
          <a:xfrm>
            <a:off x="302045" y="3413080"/>
            <a:ext cx="29994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299134" y="3409154"/>
            <a:ext cx="221218"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2" name="矩形 38"/>
          <p:cNvSpPr>
            <a:spLocks noChangeArrowheads="1"/>
          </p:cNvSpPr>
          <p:nvPr/>
        </p:nvSpPr>
        <p:spPr bwMode="auto">
          <a:xfrm>
            <a:off x="394606" y="4999610"/>
            <a:ext cx="11217427" cy="1069953"/>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4" name="文本框 23"/>
          <p:cNvSpPr txBox="1"/>
          <p:nvPr/>
        </p:nvSpPr>
        <p:spPr>
          <a:xfrm>
            <a:off x="700015" y="5096784"/>
            <a:ext cx="10761695" cy="874407"/>
          </a:xfrm>
          <a:prstGeom prst="rect">
            <a:avLst/>
          </a:prstGeom>
          <a:noFill/>
        </p:spPr>
        <p:txBody>
          <a:bodyPr wrap="square">
            <a:spAutoFit/>
          </a:bodyPr>
          <a:lstStyle/>
          <a:p>
            <a:pPr algn="just">
              <a:lnSpc>
                <a:spcPct val="15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拟出台</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浙江大学本科公共基础课程过程性评价实施细则</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，要求公共基础课程同一课程不同平行班原则上应按照统一的过程性评价方案执行。</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椭圆 24"/>
          <p:cNvSpPr/>
          <p:nvPr/>
        </p:nvSpPr>
        <p:spPr>
          <a:xfrm>
            <a:off x="315895" y="5399950"/>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312984" y="5396024"/>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7" name="Rectangle 9"/>
          <p:cNvSpPr>
            <a:spLocks noChangeArrowheads="1"/>
          </p:cNvSpPr>
          <p:nvPr/>
        </p:nvSpPr>
        <p:spPr bwMode="auto">
          <a:xfrm>
            <a:off x="409743" y="1858904"/>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2"/>
            <a:ext cx="9836075" cy="52920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心理健康教育形式需进一步丰富；心理团辅活动需进一步增加。</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531348"/>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latin typeface="微软雅黑" panose="020B0503020204020204" pitchFamily="34" charset="-122"/>
                <a:ea typeface="微软雅黑" panose="020B0503020204020204" pitchFamily="34" charset="-122"/>
                <a:cs typeface="Times New Roman" panose="02020603050405020304" pitchFamily="18" charset="0"/>
              </a:rPr>
              <a:t>4</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矩形 38"/>
          <p:cNvSpPr>
            <a:spLocks noChangeArrowheads="1"/>
          </p:cNvSpPr>
          <p:nvPr/>
        </p:nvSpPr>
        <p:spPr bwMode="auto">
          <a:xfrm>
            <a:off x="409743" y="2475873"/>
            <a:ext cx="11217427" cy="1172008"/>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3" name="文本框 22"/>
          <p:cNvSpPr txBox="1"/>
          <p:nvPr/>
        </p:nvSpPr>
        <p:spPr>
          <a:xfrm>
            <a:off x="715152" y="2532753"/>
            <a:ext cx="10761695" cy="1089529"/>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丰富心理健康教育形式，探索学生心理素质训练新模式，建成</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1400㎡</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心立方心理成长基地，提供心理素质训练活动，全面增强学生心理韧性。进一步加大心理健康教育宣传推广，制作专题宣传短片</a:t>
            </a:r>
            <a:r>
              <a:rPr lang="zh-CN" altLang="en-US" sz="1800" b="1" kern="0" dirty="0" smtClean="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介绍心立方成长</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基地系列团辅活动，同时通过网站、公众号等全面介绍校内各类心理健康教育活动。</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椭圆 27"/>
          <p:cNvSpPr/>
          <p:nvPr/>
        </p:nvSpPr>
        <p:spPr>
          <a:xfrm>
            <a:off x="331032" y="2922826"/>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328121" y="2918900"/>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0" name="矩形 38"/>
          <p:cNvSpPr>
            <a:spLocks noChangeArrowheads="1"/>
          </p:cNvSpPr>
          <p:nvPr/>
        </p:nvSpPr>
        <p:spPr bwMode="auto">
          <a:xfrm>
            <a:off x="413207" y="3888754"/>
            <a:ext cx="11217427" cy="923331"/>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31" name="文本框 30"/>
          <p:cNvSpPr txBox="1"/>
          <p:nvPr/>
        </p:nvSpPr>
        <p:spPr>
          <a:xfrm>
            <a:off x="718616" y="3985928"/>
            <a:ext cx="10761695"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开展第三、第四期心理素质训练营，推动广大学生参与正念冥想、卉心园艺、沙盘游戏、解压黏土、艺术疗愈等团体辅导心理素质训练活动。</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椭圆 31"/>
          <p:cNvSpPr/>
          <p:nvPr/>
        </p:nvSpPr>
        <p:spPr>
          <a:xfrm>
            <a:off x="334496" y="4200455"/>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331585" y="4196529"/>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4" name="矩形 38"/>
          <p:cNvSpPr>
            <a:spLocks noChangeArrowheads="1"/>
          </p:cNvSpPr>
          <p:nvPr/>
        </p:nvSpPr>
        <p:spPr bwMode="auto">
          <a:xfrm>
            <a:off x="413207" y="5022685"/>
            <a:ext cx="11217427" cy="1277910"/>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35" name="文本框 34"/>
          <p:cNvSpPr txBox="1"/>
          <p:nvPr/>
        </p:nvSpPr>
        <p:spPr>
          <a:xfrm>
            <a:off x="718616" y="5119859"/>
            <a:ext cx="10761695" cy="1061381"/>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整合校内心理中心专职心理教师</a:t>
            </a:r>
            <a:r>
              <a:rPr lang="zh-CN" altLang="en-US" b="1"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党委学生工作部常青藤心理服务团队、心泉朋辈心理服务团和心理与行为科学系知心见心志愿服务社等朋辈学生组织开设的各类团体辅导资源，鼓励院系二级辅导站积极报名参与。</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6" name="组合 35"/>
          <p:cNvGrpSpPr/>
          <p:nvPr/>
        </p:nvGrpSpPr>
        <p:grpSpPr>
          <a:xfrm>
            <a:off x="328121" y="5494220"/>
            <a:ext cx="302840" cy="307777"/>
            <a:chOff x="328121" y="5071436"/>
            <a:chExt cx="302840" cy="307777"/>
          </a:xfrm>
        </p:grpSpPr>
        <p:sp>
          <p:nvSpPr>
            <p:cNvPr id="37" name="椭圆 36"/>
            <p:cNvSpPr/>
            <p:nvPr/>
          </p:nvSpPr>
          <p:spPr>
            <a:xfrm>
              <a:off x="331032" y="507536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328121" y="507143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7" name="Rectangle 9"/>
          <p:cNvSpPr>
            <a:spLocks noChangeArrowheads="1"/>
          </p:cNvSpPr>
          <p:nvPr/>
        </p:nvSpPr>
        <p:spPr bwMode="auto">
          <a:xfrm>
            <a:off x="409743" y="1858904"/>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2"/>
            <a:ext cx="9836075" cy="52920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就业指导与服务针对性不强；就业信息传递不及时；为学生实习实训提供的机会不多。</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531348"/>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latin typeface="微软雅黑" panose="020B0503020204020204" pitchFamily="34" charset="-122"/>
                <a:ea typeface="微软雅黑" panose="020B0503020204020204" pitchFamily="34" charset="-122"/>
                <a:cs typeface="Times New Roman" panose="02020603050405020304" pitchFamily="18" charset="0"/>
              </a:rPr>
              <a:t>5</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矩形 38"/>
          <p:cNvSpPr>
            <a:spLocks noChangeArrowheads="1"/>
          </p:cNvSpPr>
          <p:nvPr/>
        </p:nvSpPr>
        <p:spPr bwMode="auto">
          <a:xfrm>
            <a:off x="409743" y="2305055"/>
            <a:ext cx="11217427" cy="923331"/>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5" name="文本框 24"/>
          <p:cNvSpPr txBox="1"/>
          <p:nvPr/>
        </p:nvSpPr>
        <p:spPr>
          <a:xfrm>
            <a:off x="715152" y="2402229"/>
            <a:ext cx="10761695"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开展高质量就业服务专项行动，聚焦学生求职技能提升，校院两级联动，针对不同年级的学生开展精准就业指导服务，提升就业指导的覆盖面和成效。</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椭圆 25"/>
          <p:cNvSpPr/>
          <p:nvPr/>
        </p:nvSpPr>
        <p:spPr>
          <a:xfrm>
            <a:off x="331032" y="2616756"/>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328121" y="2612830"/>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0" name="矩形 38"/>
          <p:cNvSpPr>
            <a:spLocks noChangeArrowheads="1"/>
          </p:cNvSpPr>
          <p:nvPr/>
        </p:nvSpPr>
        <p:spPr bwMode="auto">
          <a:xfrm>
            <a:off x="409743" y="3331684"/>
            <a:ext cx="11217427" cy="1217311"/>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41" name="文本框 40"/>
          <p:cNvSpPr txBox="1"/>
          <p:nvPr/>
        </p:nvSpPr>
        <p:spPr>
          <a:xfrm>
            <a:off x="715152" y="3428858"/>
            <a:ext cx="10761695" cy="1061381"/>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邀请重点单位来校举办座谈和组团招聘，举办分板块分行业分区域的就业实习招聘会和专场招聘会，如科研机构专场、中西部专场、粤港澳专场等。加强推进地方人才引进工作和特殊岗位招录工作，深化以伙伴计划为重点的就业新空间拓展。</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2" name="椭圆 41"/>
          <p:cNvSpPr/>
          <p:nvPr/>
        </p:nvSpPr>
        <p:spPr>
          <a:xfrm>
            <a:off x="326367" y="3797345"/>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323456" y="3793419"/>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7" name="矩形 38"/>
          <p:cNvSpPr>
            <a:spLocks noChangeArrowheads="1"/>
          </p:cNvSpPr>
          <p:nvPr/>
        </p:nvSpPr>
        <p:spPr bwMode="auto">
          <a:xfrm>
            <a:off x="408542" y="4666230"/>
            <a:ext cx="11217427" cy="826156"/>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48" name="文本框 47"/>
          <p:cNvSpPr txBox="1"/>
          <p:nvPr/>
        </p:nvSpPr>
        <p:spPr>
          <a:xfrm>
            <a:off x="713951" y="4730748"/>
            <a:ext cx="10646069"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各学院（系）制定分学科就业重点战略引导名录，校院联动，深入开展访企拓岗专项行动，进一步开拓高质量就业新空间。</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9" name="组合 48"/>
          <p:cNvGrpSpPr/>
          <p:nvPr/>
        </p:nvGrpSpPr>
        <p:grpSpPr>
          <a:xfrm>
            <a:off x="323456" y="4927824"/>
            <a:ext cx="302840" cy="307777"/>
            <a:chOff x="328121" y="5071436"/>
            <a:chExt cx="302840" cy="307777"/>
          </a:xfrm>
        </p:grpSpPr>
        <p:sp>
          <p:nvSpPr>
            <p:cNvPr id="50" name="椭圆 49"/>
            <p:cNvSpPr/>
            <p:nvPr/>
          </p:nvSpPr>
          <p:spPr>
            <a:xfrm>
              <a:off x="331032" y="507536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328121" y="507143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52" name="矩形 38"/>
          <p:cNvSpPr>
            <a:spLocks noChangeArrowheads="1"/>
          </p:cNvSpPr>
          <p:nvPr/>
        </p:nvSpPr>
        <p:spPr bwMode="auto">
          <a:xfrm>
            <a:off x="408542" y="5592366"/>
            <a:ext cx="11217427" cy="964795"/>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53" name="文本框 52"/>
          <p:cNvSpPr txBox="1"/>
          <p:nvPr/>
        </p:nvSpPr>
        <p:spPr>
          <a:xfrm>
            <a:off x="713951" y="5689540"/>
            <a:ext cx="10761695"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集成移动端和浙大钉，通过标签化管理就业信息，并开通毕业生订阅感兴趣标签功能，平台将筛选并精准推送相关信息，实现信息推送、招聘服务、</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AI</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简历优化、</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AI</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模拟面试等全过程“云服务”。</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4" name="组合 53"/>
          <p:cNvGrpSpPr/>
          <p:nvPr/>
        </p:nvGrpSpPr>
        <p:grpSpPr>
          <a:xfrm>
            <a:off x="323456" y="5905278"/>
            <a:ext cx="302840" cy="307777"/>
            <a:chOff x="328121" y="5071436"/>
            <a:chExt cx="302840" cy="307777"/>
          </a:xfrm>
        </p:grpSpPr>
        <p:sp>
          <p:nvSpPr>
            <p:cNvPr id="55" name="椭圆 54"/>
            <p:cNvSpPr/>
            <p:nvPr/>
          </p:nvSpPr>
          <p:spPr>
            <a:xfrm>
              <a:off x="331032" y="507536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328121" y="507143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7" name="Rectangle 9"/>
          <p:cNvSpPr>
            <a:spLocks noChangeArrowheads="1"/>
          </p:cNvSpPr>
          <p:nvPr/>
        </p:nvSpPr>
        <p:spPr bwMode="auto">
          <a:xfrm>
            <a:off x="409743" y="1858904"/>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2"/>
            <a:ext cx="9836075" cy="52920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部分菜品价格过高，菜品质量不高，种类不够丰富。</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531348"/>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latin typeface="微软雅黑" panose="020B0503020204020204" pitchFamily="34" charset="-122"/>
                <a:ea typeface="微软雅黑" panose="020B0503020204020204" pitchFamily="34" charset="-122"/>
                <a:cs typeface="Times New Roman" panose="02020603050405020304" pitchFamily="18" charset="0"/>
              </a:rPr>
              <a:t>6</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矩形 38"/>
          <p:cNvSpPr>
            <a:spLocks noChangeArrowheads="1"/>
          </p:cNvSpPr>
          <p:nvPr/>
        </p:nvSpPr>
        <p:spPr bwMode="auto">
          <a:xfrm>
            <a:off x="409743" y="2305055"/>
            <a:ext cx="11217427" cy="1795749"/>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5" name="文本框 24"/>
          <p:cNvSpPr txBox="1"/>
          <p:nvPr/>
        </p:nvSpPr>
        <p:spPr>
          <a:xfrm>
            <a:off x="715152" y="2303789"/>
            <a:ext cx="10761695" cy="1705403"/>
          </a:xfrm>
          <a:prstGeom prst="rect">
            <a:avLst/>
          </a:prstGeom>
          <a:noFill/>
        </p:spPr>
        <p:txBody>
          <a:bodyPr wrap="square">
            <a:spAutoFit/>
          </a:bodyPr>
          <a:lstStyle/>
          <a:p>
            <a:pPr algn="just">
              <a:lnSpc>
                <a:spcPct val="15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开展食堂菜品与环境提升专项行动，进一步落实直排式食堂大众菜供应量不低于</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30%</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、菜品日更换率不低于</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30%</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的供应要求，同时加强烹饪技术培训和菜品质量定期巡检工作，确保大众伙食食堂人均消费稳定，菜品品质稳定。食堂目前提供大众菜、风味明档、点菜包厢等多层次餐饮服务，满足师生多元就餐需求，师生可根据个人需求进行选择。</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椭圆 25"/>
          <p:cNvSpPr/>
          <p:nvPr/>
        </p:nvSpPr>
        <p:spPr>
          <a:xfrm>
            <a:off x="319420" y="3006527"/>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316509" y="3002601"/>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8" name="矩形 38"/>
          <p:cNvSpPr>
            <a:spLocks noChangeArrowheads="1"/>
          </p:cNvSpPr>
          <p:nvPr/>
        </p:nvSpPr>
        <p:spPr bwMode="auto">
          <a:xfrm>
            <a:off x="409743" y="4201563"/>
            <a:ext cx="11217427" cy="2388674"/>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9" name="文本框 28"/>
          <p:cNvSpPr txBox="1"/>
          <p:nvPr/>
        </p:nvSpPr>
        <p:spPr>
          <a:xfrm>
            <a:off x="707399" y="4298268"/>
            <a:ext cx="10761695" cy="2120902"/>
          </a:xfrm>
          <a:prstGeom prst="rect">
            <a:avLst/>
          </a:prstGeom>
          <a:noFill/>
        </p:spPr>
        <p:txBody>
          <a:bodyPr wrap="square">
            <a:spAutoFit/>
          </a:bodyPr>
          <a:lstStyle/>
          <a:p>
            <a:pPr algn="just">
              <a:lnSpc>
                <a:spcPct val="15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定期组织如“高校美食周”“地方特色美食节”等美食交流活动。今年</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月，已邀请</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所高校于在杭五校区开设专窗；</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9</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月，经师生票选后的最受欢迎菜品已在食堂常驻；</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月，已邀请来自浙江</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个区县的餐饮技术人员于在杭五校区开设地方小吃专窗。</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月下旬，常态化开展“你说我做”美食心愿征集活动，将合适的心愿菜品纳入菜品库，丰富菜库品种。目前，已收集美食心愿菜单近</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700</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份。此外，陆续与提出美食心愿的师生对接烹饪方法，并邀请其进行品鉴，师生反响良好。</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椭圆 29"/>
          <p:cNvSpPr/>
          <p:nvPr/>
        </p:nvSpPr>
        <p:spPr>
          <a:xfrm>
            <a:off x="331031" y="5159781"/>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328120" y="5155855"/>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任意多边形: 形状 43"/>
          <p:cNvSpPr/>
          <p:nvPr/>
        </p:nvSpPr>
        <p:spPr>
          <a:xfrm>
            <a:off x="0" y="-14607"/>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2" name="任意多边形: 形状 40"/>
          <p:cNvSpPr/>
          <p:nvPr/>
        </p:nvSpPr>
        <p:spPr>
          <a:xfrm>
            <a:off x="0" y="2"/>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solidFill>
            <a:srgbClr val="2358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nvGrpSpPr>
          <p:cNvPr id="57" name="组合 2"/>
          <p:cNvGrpSpPr/>
          <p:nvPr/>
        </p:nvGrpSpPr>
        <p:grpSpPr>
          <a:xfrm>
            <a:off x="2347186" y="2968304"/>
            <a:ext cx="9779497" cy="1822004"/>
            <a:chOff x="2412503" y="3421695"/>
            <a:chExt cx="9779497" cy="1822004"/>
          </a:xfrm>
          <a:solidFill>
            <a:srgbClr val="0C3380"/>
          </a:solidFill>
        </p:grpSpPr>
        <p:sp>
          <p:nvSpPr>
            <p:cNvPr id="1048614" name="任意多边形: 形状 35"/>
            <p:cNvSpPr/>
            <p:nvPr/>
          </p:nvSpPr>
          <p:spPr>
            <a:xfrm>
              <a:off x="3119087" y="342169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5" name="任意多边形: 形状 36"/>
            <p:cNvSpPr/>
            <p:nvPr/>
          </p:nvSpPr>
          <p:spPr>
            <a:xfrm>
              <a:off x="2883559" y="342900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6" name="任意多边形: 形状 37"/>
            <p:cNvSpPr/>
            <p:nvPr/>
          </p:nvSpPr>
          <p:spPr>
            <a:xfrm>
              <a:off x="2648031" y="343630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7" name="任意多边形: 形状 38"/>
            <p:cNvSpPr/>
            <p:nvPr/>
          </p:nvSpPr>
          <p:spPr>
            <a:xfrm>
              <a:off x="2412503" y="344361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8" name="任意多边形: 形状 31"/>
            <p:cNvSpPr/>
            <p:nvPr/>
          </p:nvSpPr>
          <p:spPr>
            <a:xfrm>
              <a:off x="3347686" y="3421696"/>
              <a:ext cx="8844314" cy="1800089"/>
            </a:xfrm>
            <a:custGeom>
              <a:avLst/>
              <a:gdLst>
                <a:gd name="connsiteX0" fmla="*/ 1091746 w 8844314"/>
                <a:gd name="connsiteY0" fmla="*/ 0 h 1800089"/>
                <a:gd name="connsiteX1" fmla="*/ 8844314 w 8844314"/>
                <a:gd name="connsiteY1" fmla="*/ 0 h 1800089"/>
                <a:gd name="connsiteX2" fmla="*/ 8844314 w 8844314"/>
                <a:gd name="connsiteY2" fmla="*/ 1800089 h 1800089"/>
                <a:gd name="connsiteX3" fmla="*/ 0 w 8844314"/>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8844314" h="1800089">
                  <a:moveTo>
                    <a:pt x="1091746" y="0"/>
                  </a:moveTo>
                  <a:lnTo>
                    <a:pt x="8844314" y="0"/>
                  </a:lnTo>
                  <a:lnTo>
                    <a:pt x="8844314"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sp>
        <p:nvSpPr>
          <p:cNvPr id="14" name="文本框 13"/>
          <p:cNvSpPr txBox="1"/>
          <p:nvPr/>
        </p:nvSpPr>
        <p:spPr>
          <a:xfrm>
            <a:off x="4322170" y="3428990"/>
            <a:ext cx="7804513" cy="829945"/>
          </a:xfrm>
          <a:prstGeom prst="rect">
            <a:avLst/>
          </a:prstGeom>
          <a:noFill/>
        </p:spPr>
        <p:txBody>
          <a:bodyPr wrap="square" rtlCol="0">
            <a:spAutoFit/>
          </a:bodyPr>
          <a:lstStyle/>
          <a:p>
            <a:pPr lvl="0" algn="ctr">
              <a:defRPr/>
            </a:pPr>
            <a:r>
              <a:rPr lang="zh-CN" altLang="en-US" sz="4800" b="1" dirty="0">
                <a:solidFill>
                  <a:schemeClr val="bg1"/>
                </a:solidFill>
                <a:latin typeface="Times New Roman" panose="02020603050405020304" pitchFamily="18" charset="0"/>
                <a:ea typeface="微软雅黑" panose="020B0503020204020204" pitchFamily="34" charset="-122"/>
              </a:rPr>
              <a:t>一、</a:t>
            </a:r>
            <a:r>
              <a:rPr lang="zh-CN" sz="4800" b="1" dirty="0">
                <a:solidFill>
                  <a:schemeClr val="bg1"/>
                </a:solidFill>
                <a:latin typeface="Times New Roman" panose="02020603050405020304" pitchFamily="18" charset="0"/>
                <a:ea typeface="微软雅黑" panose="020B0503020204020204" pitchFamily="34" charset="-122"/>
                <a:sym typeface="微软雅黑" panose="020B0503020204020204" pitchFamily="34" charset="-122"/>
              </a:rPr>
              <a:t>学校概况</a:t>
            </a:r>
            <a:endParaRPr lang="zh-CN" sz="4800" b="1" dirty="0">
              <a:solidFill>
                <a:schemeClr val="bg1"/>
              </a:solidFill>
              <a:latin typeface="Times New Roman" panose="02020603050405020304" pitchFamily="18" charset="0"/>
              <a:ea typeface="微软雅黑" panose="020B0503020204020204" pitchFamily="34" charset="-122"/>
              <a:sym typeface="微软雅黑" panose="020B0503020204020204" pitchFamily="34"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7" name="Rectangle 9"/>
          <p:cNvSpPr>
            <a:spLocks noChangeArrowheads="1"/>
          </p:cNvSpPr>
          <p:nvPr/>
        </p:nvSpPr>
        <p:spPr bwMode="auto">
          <a:xfrm>
            <a:off x="409743" y="1858904"/>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2"/>
            <a:ext cx="9836075" cy="529200"/>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交通安全隐患突出，导致事故频发、交通不畅。</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531348"/>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latin typeface="微软雅黑" panose="020B0503020204020204" pitchFamily="34" charset="-122"/>
                <a:ea typeface="微软雅黑" panose="020B0503020204020204" pitchFamily="34" charset="-122"/>
                <a:cs typeface="Times New Roman" panose="02020603050405020304" pitchFamily="18" charset="0"/>
              </a:rPr>
              <a:t>7</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38"/>
          <p:cNvSpPr>
            <a:spLocks noChangeArrowheads="1"/>
          </p:cNvSpPr>
          <p:nvPr/>
        </p:nvSpPr>
        <p:spPr bwMode="auto">
          <a:xfrm>
            <a:off x="409743" y="2305056"/>
            <a:ext cx="11217427" cy="818588"/>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0" name="文本框 19"/>
          <p:cNvSpPr txBox="1"/>
          <p:nvPr/>
        </p:nvSpPr>
        <p:spPr>
          <a:xfrm>
            <a:off x="715152" y="2350914"/>
            <a:ext cx="10761695"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优先保障慢行交通系统，已在宜山路阳明桥路段学生换课高峰期实行机动车禁行措施，保障学生非机动车安全高效通行。</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椭圆 20"/>
          <p:cNvSpPr/>
          <p:nvPr/>
        </p:nvSpPr>
        <p:spPr>
          <a:xfrm>
            <a:off x="331032" y="2556104"/>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328121" y="2552178"/>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3" name="矩形 38"/>
          <p:cNvSpPr>
            <a:spLocks noChangeArrowheads="1"/>
          </p:cNvSpPr>
          <p:nvPr/>
        </p:nvSpPr>
        <p:spPr bwMode="auto">
          <a:xfrm>
            <a:off x="409743" y="3229049"/>
            <a:ext cx="11217427" cy="818589"/>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32" name="文本框 31"/>
          <p:cNvSpPr txBox="1"/>
          <p:nvPr/>
        </p:nvSpPr>
        <p:spPr>
          <a:xfrm>
            <a:off x="715152" y="3274907"/>
            <a:ext cx="10644019"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试行交通信号灯装置，已在迪臣路遵义路口、迪臣路宜山路口试运行红绿灯，并在交警部门指导下结合我校通行实际调试优化配时。</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椭圆 32"/>
          <p:cNvSpPr/>
          <p:nvPr/>
        </p:nvSpPr>
        <p:spPr>
          <a:xfrm>
            <a:off x="326367" y="3485496"/>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331032" y="3481570"/>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5" name="矩形 38"/>
          <p:cNvSpPr>
            <a:spLocks noChangeArrowheads="1"/>
          </p:cNvSpPr>
          <p:nvPr/>
        </p:nvSpPr>
        <p:spPr bwMode="auto">
          <a:xfrm>
            <a:off x="416118" y="4162080"/>
            <a:ext cx="11217427" cy="535988"/>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36" name="文本框 35"/>
          <p:cNvSpPr txBox="1"/>
          <p:nvPr/>
        </p:nvSpPr>
        <p:spPr>
          <a:xfrm>
            <a:off x="721527" y="4226598"/>
            <a:ext cx="10646069" cy="396583"/>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加强路面引导力量，除安保力量，招募学生志愿者</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241</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名在五个高峰时段参与路面引导工作。</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7" name="组合 36"/>
          <p:cNvGrpSpPr/>
          <p:nvPr/>
        </p:nvGrpSpPr>
        <p:grpSpPr>
          <a:xfrm>
            <a:off x="331032" y="4269719"/>
            <a:ext cx="302840" cy="307777"/>
            <a:chOff x="328121" y="5071436"/>
            <a:chExt cx="302840" cy="307777"/>
          </a:xfrm>
        </p:grpSpPr>
        <p:sp>
          <p:nvSpPr>
            <p:cNvPr id="38" name="椭圆 37"/>
            <p:cNvSpPr/>
            <p:nvPr/>
          </p:nvSpPr>
          <p:spPr>
            <a:xfrm>
              <a:off x="331032" y="507536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328121" y="507143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57" name="矩形 38"/>
          <p:cNvSpPr>
            <a:spLocks noChangeArrowheads="1"/>
          </p:cNvSpPr>
          <p:nvPr/>
        </p:nvSpPr>
        <p:spPr bwMode="auto">
          <a:xfrm>
            <a:off x="417319" y="4807205"/>
            <a:ext cx="11217427" cy="1107239"/>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58" name="文本框 57"/>
          <p:cNvSpPr txBox="1"/>
          <p:nvPr/>
        </p:nvSpPr>
        <p:spPr>
          <a:xfrm>
            <a:off x="722728" y="4853064"/>
            <a:ext cx="10761695" cy="1061381"/>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持续做好机动车超速治理工作，已实现校内注册机动车超速浙大钉即时提醒功能，联动杭州市运管部门，通过营运平台处理超速营运车辆驾驶员，采取限制入校、影响司机排名等措施。同时对营运车辆司机进行</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APP</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自动语音减速慢行提醒。</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9" name="椭圆 58"/>
          <p:cNvSpPr/>
          <p:nvPr/>
        </p:nvSpPr>
        <p:spPr>
          <a:xfrm>
            <a:off x="325518" y="5199023"/>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322607" y="5195097"/>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5" name="矩形 38"/>
          <p:cNvSpPr>
            <a:spLocks noChangeArrowheads="1"/>
          </p:cNvSpPr>
          <p:nvPr/>
        </p:nvSpPr>
        <p:spPr bwMode="auto">
          <a:xfrm>
            <a:off x="407693" y="6022741"/>
            <a:ext cx="11217427" cy="535988"/>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66" name="文本框 65"/>
          <p:cNvSpPr txBox="1"/>
          <p:nvPr/>
        </p:nvSpPr>
        <p:spPr>
          <a:xfrm>
            <a:off x="713102" y="6087259"/>
            <a:ext cx="10646069" cy="396583"/>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探索迪臣路机非分离措施。已请建筑设计院完成图纸设计，并召集相关部门研判该措施可行性。</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7" name="组合 66"/>
          <p:cNvGrpSpPr/>
          <p:nvPr/>
        </p:nvGrpSpPr>
        <p:grpSpPr>
          <a:xfrm>
            <a:off x="322607" y="6130380"/>
            <a:ext cx="302840" cy="307777"/>
            <a:chOff x="328121" y="5071436"/>
            <a:chExt cx="302840" cy="307777"/>
          </a:xfrm>
        </p:grpSpPr>
        <p:sp>
          <p:nvSpPr>
            <p:cNvPr id="68" name="椭圆 67"/>
            <p:cNvSpPr/>
            <p:nvPr/>
          </p:nvSpPr>
          <p:spPr>
            <a:xfrm>
              <a:off x="331032" y="507536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328121" y="507143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5</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7" name="Rectangle 9"/>
          <p:cNvSpPr>
            <a:spLocks noChangeArrowheads="1"/>
          </p:cNvSpPr>
          <p:nvPr/>
        </p:nvSpPr>
        <p:spPr bwMode="auto">
          <a:xfrm>
            <a:off x="409743" y="1858904"/>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1"/>
            <a:ext cx="9836075" cy="658939"/>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其他方面：包括校园网络质量差、教室硬件设施维护不够、调休调课安排不合理、</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宿舍条件有待提升等。</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661614"/>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latin typeface="微软雅黑" panose="020B0503020204020204" pitchFamily="34" charset="-122"/>
                <a:ea typeface="微软雅黑" panose="020B0503020204020204" pitchFamily="34" charset="-122"/>
                <a:cs typeface="Times New Roman" panose="02020603050405020304" pitchFamily="18" charset="0"/>
              </a:rPr>
              <a:t>8</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38"/>
          <p:cNvSpPr>
            <a:spLocks noChangeArrowheads="1"/>
          </p:cNvSpPr>
          <p:nvPr/>
        </p:nvSpPr>
        <p:spPr bwMode="auto">
          <a:xfrm>
            <a:off x="409743" y="2305056"/>
            <a:ext cx="11217427" cy="1123944"/>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0" name="文本框 19"/>
          <p:cNvSpPr txBox="1"/>
          <p:nvPr/>
        </p:nvSpPr>
        <p:spPr>
          <a:xfrm>
            <a:off x="715152" y="2350914"/>
            <a:ext cx="10761695" cy="1061381"/>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全面排查紫金港校区段永平教学楼、主图书馆等公共区域</a:t>
            </a:r>
            <a:r>
              <a:rPr lang="en-US" altLang="zh-CN" sz="1800" b="1" kern="0" dirty="0" err="1">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WiFi</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网络，商讨解决方案并对无线网络进行整改和优化。师生如有疑问，可以致电信息技术中心</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24</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小时服务热线</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87951669</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或者通过浙江大学信息技术中心微信公众号报修。 </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椭圆 20"/>
          <p:cNvSpPr/>
          <p:nvPr/>
        </p:nvSpPr>
        <p:spPr>
          <a:xfrm>
            <a:off x="346537" y="2720934"/>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343626" y="2717008"/>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1</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9" name="矩形 38"/>
          <p:cNvSpPr>
            <a:spLocks noChangeArrowheads="1"/>
          </p:cNvSpPr>
          <p:nvPr/>
        </p:nvSpPr>
        <p:spPr bwMode="auto">
          <a:xfrm>
            <a:off x="409743" y="3551349"/>
            <a:ext cx="11217427" cy="880692"/>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41" name="文本框 40"/>
          <p:cNvSpPr txBox="1"/>
          <p:nvPr/>
        </p:nvSpPr>
        <p:spPr>
          <a:xfrm>
            <a:off x="715153" y="3597207"/>
            <a:ext cx="10551562" cy="728982"/>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对于反馈的维修问题，学校已进行集中维修，将加强日常检查。已制定西教改造安排，计划于</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2025</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年实施。强化西一、西二阶梯教室水系统空调日常维护维修，计划</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2025</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-2026</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年分批进行改造。</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2" name="椭圆 41"/>
          <p:cNvSpPr/>
          <p:nvPr/>
        </p:nvSpPr>
        <p:spPr>
          <a:xfrm>
            <a:off x="346537" y="3815342"/>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343626" y="3811416"/>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2</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7" name="矩形 38"/>
          <p:cNvSpPr>
            <a:spLocks noChangeArrowheads="1"/>
          </p:cNvSpPr>
          <p:nvPr/>
        </p:nvSpPr>
        <p:spPr bwMode="auto">
          <a:xfrm>
            <a:off x="409743" y="4546111"/>
            <a:ext cx="11217427" cy="2003560"/>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48" name="文本框 47"/>
          <p:cNvSpPr txBox="1"/>
          <p:nvPr/>
        </p:nvSpPr>
        <p:spPr>
          <a:xfrm>
            <a:off x="709672" y="4684802"/>
            <a:ext cx="10761695" cy="1726178"/>
          </a:xfrm>
          <a:prstGeom prst="rect">
            <a:avLst/>
          </a:prstGeom>
          <a:noFill/>
        </p:spPr>
        <p:txBody>
          <a:bodyPr wrap="square">
            <a:spAutoFit/>
          </a:bodyPr>
          <a:lstStyle/>
          <a:p>
            <a:pPr algn="just">
              <a:lnSpc>
                <a:spcPct val="12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学校实行四学期制，如单独安排</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周用于秋、春学期考试，则总体教学时长比普通高校长，假期时间相对较短。取消秋、春学期的考试周，将考试调整到课程结束后的周末进行，使得</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16</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周学习时间更为紧凑；寒暑假时间适当延长，为学生利用假期进行实习实践、对外交流以及自主学习提供更多可能性。关于国家法定节假日放假调休及学校活动期间课程调补方案进一步优化的空间确实较为有限，学校将进一步完善对师生的相关提醒，做好有关课程调补情况的信息推送工作，为师生提供更多便利。</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9" name="椭圆 48"/>
          <p:cNvSpPr/>
          <p:nvPr/>
        </p:nvSpPr>
        <p:spPr>
          <a:xfrm>
            <a:off x="346537" y="5388604"/>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343626" y="5384678"/>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 name="文本框 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四、学生对学校提出的共性意见整改落实情况</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7" name="Rectangle 9"/>
          <p:cNvSpPr>
            <a:spLocks noChangeArrowheads="1"/>
          </p:cNvSpPr>
          <p:nvPr/>
        </p:nvSpPr>
        <p:spPr bwMode="auto">
          <a:xfrm>
            <a:off x="409743" y="1858904"/>
            <a:ext cx="4339088" cy="376096"/>
          </a:xfrm>
          <a:prstGeom prst="rect">
            <a:avLst/>
          </a:prstGeom>
          <a:solidFill>
            <a:srgbClr val="003F88"/>
          </a:solidFill>
          <a:ln>
            <a:noFill/>
          </a:ln>
        </p:spPr>
        <p:txBody>
          <a:bodyPr anchor="ctr"/>
          <a:lstStyle/>
          <a:p>
            <a:pPr algn="ctr"/>
            <a:r>
              <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反馈情况（整改举措或解释说明）</a:t>
            </a:r>
            <a:endParaRPr lang="zh-CN" altLang="en-US"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custDataLst>
              <p:tags r:id="rId3"/>
            </p:custDataLst>
          </p:nvPr>
        </p:nvSpPr>
        <p:spPr>
          <a:xfrm>
            <a:off x="1906501" y="1086261"/>
            <a:ext cx="9836075" cy="658939"/>
          </a:xfrm>
          <a:prstGeom prst="rect">
            <a:avLst/>
          </a:prstGeom>
          <a:gradFill>
            <a:gsLst>
              <a:gs pos="0">
                <a:schemeClr val="bg1">
                  <a:lumMod val="85000"/>
                  <a:alpha val="60000"/>
                </a:schemeClr>
              </a:gs>
              <a:gs pos="100000">
                <a:schemeClr val="bg2">
                  <a:lumMod val="9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其他方面：包括校园网络质量差、教室硬件设施维护不够、调休调课安排不合理、</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宿舍条件有待提升等。</a:t>
            </a:r>
            <a:endParaRPr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9"/>
          <p:cNvSpPr>
            <a:spLocks noChangeArrowheads="1"/>
          </p:cNvSpPr>
          <p:nvPr/>
        </p:nvSpPr>
        <p:spPr bwMode="auto">
          <a:xfrm>
            <a:off x="411764" y="1082848"/>
            <a:ext cx="1494738" cy="661614"/>
          </a:xfrm>
          <a:prstGeom prst="rect">
            <a:avLst/>
          </a:prstGeom>
          <a:noFill/>
          <a:ln w="28575">
            <a:solidFill>
              <a:srgbClr val="003F88"/>
            </a:solidFill>
          </a:ln>
        </p:spPr>
        <p:txBody>
          <a:bodyPr anchor="ctr"/>
          <a:lstStyle/>
          <a:p>
            <a:pPr algn="ctr"/>
            <a:r>
              <a:rPr lang="zh-CN" altLang="en-US"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rPr>
              <a:t>意见建议</a:t>
            </a:r>
            <a:r>
              <a:rPr lang="en-US" altLang="zh-CN" sz="2000" b="1" kern="100" dirty="0">
                <a:solidFill>
                  <a:srgbClr val="003F88"/>
                </a:solidFill>
                <a:latin typeface="微软雅黑" panose="020B0503020204020204" pitchFamily="34" charset="-122"/>
                <a:ea typeface="微软雅黑" panose="020B0503020204020204" pitchFamily="34" charset="-122"/>
                <a:cs typeface="Times New Roman" panose="02020603050405020304" pitchFamily="18" charset="0"/>
              </a:rPr>
              <a:t>8</a:t>
            </a:r>
            <a:endParaRPr lang="zh-CN" altLang="zh-CN" sz="2000" b="1" kern="100" dirty="0">
              <a:solidFill>
                <a:srgbClr val="003F88"/>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38"/>
          <p:cNvSpPr>
            <a:spLocks noChangeArrowheads="1"/>
          </p:cNvSpPr>
          <p:nvPr/>
        </p:nvSpPr>
        <p:spPr bwMode="auto">
          <a:xfrm>
            <a:off x="409743" y="2305056"/>
            <a:ext cx="11217427" cy="4161058"/>
          </a:xfrm>
          <a:prstGeom prst="roundRect">
            <a:avLst/>
          </a:prstGeom>
          <a:solidFill>
            <a:srgbClr val="F0F0F0"/>
          </a:solidFill>
          <a:ln w="25400" algn="ctr">
            <a:noFill/>
            <a:prstDash val="dash"/>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微软雅黑" panose="020B0503020204020204" pitchFamily="34" charset="-122"/>
              </a:defRPr>
            </a:lvl9pPr>
          </a:lstStyle>
          <a:p>
            <a:pPr indent="457200" algn="just">
              <a:lnSpc>
                <a:spcPct val="150000"/>
              </a:lnSpc>
              <a:spcBef>
                <a:spcPct val="0"/>
              </a:spcBef>
              <a:buNone/>
              <a:defRPr/>
            </a:pPr>
            <a:endParaRPr lang="zh-CN" altLang="en-US" sz="2000" b="1" dirty="0">
              <a:solidFill>
                <a:srgbClr val="595959"/>
              </a:solidFill>
              <a:latin typeface="微软雅黑" panose="020B0503020204020204" pitchFamily="34" charset="-122"/>
              <a:ea typeface="微软雅黑" panose="020B0503020204020204" pitchFamily="34" charset="-122"/>
              <a:sym typeface="+mn-lt"/>
            </a:endParaRPr>
          </a:p>
        </p:txBody>
      </p:sp>
      <p:sp>
        <p:nvSpPr>
          <p:cNvPr id="20" name="文本框 19"/>
          <p:cNvSpPr txBox="1"/>
          <p:nvPr/>
        </p:nvSpPr>
        <p:spPr>
          <a:xfrm>
            <a:off x="715152" y="2350914"/>
            <a:ext cx="10761695" cy="3886770"/>
          </a:xfrm>
          <a:prstGeom prst="rect">
            <a:avLst/>
          </a:prstGeom>
          <a:noFill/>
        </p:spPr>
        <p:txBody>
          <a:bodyPr wrap="square">
            <a:spAutoFit/>
          </a:bodyPr>
          <a:lstStyle/>
          <a:p>
            <a:pPr algn="just">
              <a:lnSpc>
                <a:spcPct val="20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近两年学校已先后实施五校区宿舍安防提升改造，紫金港校区东区所有宿舍空调线路改造，玉泉校区</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11</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22</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23</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28</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29</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舍整体改造，西溪校区</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12</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舍整体改造、</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16</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舍、</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17</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舍家具改造，紫金港校区港湾</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29</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舍整体改造，紫金港东区</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2600</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余间宿舍室内改造，紫金港校区蓝田、云峰学园室外环境改造，紫金港校区云峰学园热水系统改造，华家池校区</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舍、紫金港校区港湾</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29</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舍家具改造及</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50</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万以内的宿舍专项维修等，宿舍条件已得到一定提升。</a:t>
            </a:r>
            <a:endPar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200000"/>
              </a:lnSpc>
              <a:tabLst>
                <a:tab pos="198120" algn="l"/>
              </a:tabLs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因宿舍无法腾空、施工对学生学习生活有影响、施工时间限制等客观因素，短时间大规模改造存在较多问题。计划分批次实施改造，利用</a:t>
            </a:r>
            <a:r>
              <a:rPr lang="en-US" altLang="zh-CN"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年时间基本完成老校区学生宿舍家具更新。</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椭圆 20"/>
          <p:cNvSpPr/>
          <p:nvPr/>
        </p:nvSpPr>
        <p:spPr>
          <a:xfrm>
            <a:off x="302052" y="4160970"/>
            <a:ext cx="299929" cy="29992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900" b="1"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299141" y="4157044"/>
            <a:ext cx="221203" cy="307777"/>
          </a:xfrm>
          <a:prstGeom prst="rect">
            <a:avLst/>
          </a:prstGeom>
          <a:noFill/>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4</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任意多边形: 形状 43"/>
          <p:cNvSpPr/>
          <p:nvPr/>
        </p:nvSpPr>
        <p:spPr>
          <a:xfrm>
            <a:off x="0" y="-14607"/>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2" name="任意多边形: 形状 40"/>
          <p:cNvSpPr/>
          <p:nvPr/>
        </p:nvSpPr>
        <p:spPr>
          <a:xfrm>
            <a:off x="0" y="2"/>
            <a:ext cx="7766968" cy="6872606"/>
          </a:xfrm>
          <a:custGeom>
            <a:avLst/>
            <a:gdLst>
              <a:gd name="connsiteX0" fmla="*/ 0 w 6080997"/>
              <a:gd name="connsiteY0" fmla="*/ 0 h 6890368"/>
              <a:gd name="connsiteX1" fmla="*/ 6080997 w 6080997"/>
              <a:gd name="connsiteY1" fmla="*/ 0 h 6890368"/>
              <a:gd name="connsiteX2" fmla="*/ 2817581 w 6080997"/>
              <a:gd name="connsiteY2" fmla="*/ 6890368 h 6890368"/>
              <a:gd name="connsiteX3" fmla="*/ 0 w 6080997"/>
              <a:gd name="connsiteY3" fmla="*/ 6890368 h 6890368"/>
            </a:gdLst>
            <a:ahLst/>
            <a:cxnLst>
              <a:cxn ang="0">
                <a:pos x="connsiteX0" y="connsiteY0"/>
              </a:cxn>
              <a:cxn ang="0">
                <a:pos x="connsiteX1" y="connsiteY1"/>
              </a:cxn>
              <a:cxn ang="0">
                <a:pos x="connsiteX2" y="connsiteY2"/>
              </a:cxn>
              <a:cxn ang="0">
                <a:pos x="connsiteX3" y="connsiteY3"/>
              </a:cxn>
            </a:cxnLst>
            <a:rect l="l" t="t" r="r" b="b"/>
            <a:pathLst>
              <a:path w="6080997" h="6890368">
                <a:moveTo>
                  <a:pt x="0" y="0"/>
                </a:moveTo>
                <a:lnTo>
                  <a:pt x="6080997" y="0"/>
                </a:lnTo>
                <a:lnTo>
                  <a:pt x="2817581" y="6890368"/>
                </a:lnTo>
                <a:lnTo>
                  <a:pt x="0" y="6890368"/>
                </a:lnTo>
                <a:close/>
              </a:path>
            </a:pathLst>
          </a:custGeom>
          <a:solidFill>
            <a:srgbClr val="2358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nvGrpSpPr>
          <p:cNvPr id="57" name="组合 2"/>
          <p:cNvGrpSpPr/>
          <p:nvPr/>
        </p:nvGrpSpPr>
        <p:grpSpPr>
          <a:xfrm>
            <a:off x="2347186" y="2968304"/>
            <a:ext cx="9779497" cy="1822004"/>
            <a:chOff x="2412503" y="3421695"/>
            <a:chExt cx="9779497" cy="1822004"/>
          </a:xfrm>
          <a:solidFill>
            <a:srgbClr val="0C3380"/>
          </a:solidFill>
        </p:grpSpPr>
        <p:sp>
          <p:nvSpPr>
            <p:cNvPr id="1048614" name="任意多边形: 形状 35"/>
            <p:cNvSpPr/>
            <p:nvPr/>
          </p:nvSpPr>
          <p:spPr>
            <a:xfrm>
              <a:off x="3119087" y="342169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5" name="任意多边形: 形状 36"/>
            <p:cNvSpPr/>
            <p:nvPr/>
          </p:nvSpPr>
          <p:spPr>
            <a:xfrm>
              <a:off x="2883559" y="342900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6" name="任意多边形: 形状 37"/>
            <p:cNvSpPr/>
            <p:nvPr/>
          </p:nvSpPr>
          <p:spPr>
            <a:xfrm>
              <a:off x="2648031" y="3436305"/>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7" name="任意多边形: 形状 38"/>
            <p:cNvSpPr/>
            <p:nvPr/>
          </p:nvSpPr>
          <p:spPr>
            <a:xfrm>
              <a:off x="2412503" y="3443610"/>
              <a:ext cx="1210148" cy="1800089"/>
            </a:xfrm>
            <a:custGeom>
              <a:avLst/>
              <a:gdLst>
                <a:gd name="connsiteX0" fmla="*/ 1091746 w 1210148"/>
                <a:gd name="connsiteY0" fmla="*/ 0 h 1800089"/>
                <a:gd name="connsiteX1" fmla="*/ 1210148 w 1210148"/>
                <a:gd name="connsiteY1" fmla="*/ 0 h 1800089"/>
                <a:gd name="connsiteX2" fmla="*/ 118402 w 1210148"/>
                <a:gd name="connsiteY2" fmla="*/ 1800089 h 1800089"/>
                <a:gd name="connsiteX3" fmla="*/ 0 w 1210148"/>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1210148" h="1800089">
                  <a:moveTo>
                    <a:pt x="1091746" y="0"/>
                  </a:moveTo>
                  <a:lnTo>
                    <a:pt x="1210148" y="0"/>
                  </a:lnTo>
                  <a:lnTo>
                    <a:pt x="118402"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sp>
          <p:nvSpPr>
            <p:cNvPr id="1048618" name="任意多边形: 形状 31"/>
            <p:cNvSpPr/>
            <p:nvPr/>
          </p:nvSpPr>
          <p:spPr>
            <a:xfrm>
              <a:off x="3347686" y="3421696"/>
              <a:ext cx="8844314" cy="1800089"/>
            </a:xfrm>
            <a:custGeom>
              <a:avLst/>
              <a:gdLst>
                <a:gd name="connsiteX0" fmla="*/ 1091746 w 8844314"/>
                <a:gd name="connsiteY0" fmla="*/ 0 h 1800089"/>
                <a:gd name="connsiteX1" fmla="*/ 8844314 w 8844314"/>
                <a:gd name="connsiteY1" fmla="*/ 0 h 1800089"/>
                <a:gd name="connsiteX2" fmla="*/ 8844314 w 8844314"/>
                <a:gd name="connsiteY2" fmla="*/ 1800089 h 1800089"/>
                <a:gd name="connsiteX3" fmla="*/ 0 w 8844314"/>
                <a:gd name="connsiteY3" fmla="*/ 1800089 h 1800089"/>
              </a:gdLst>
              <a:ahLst/>
              <a:cxnLst>
                <a:cxn ang="0">
                  <a:pos x="connsiteX0" y="connsiteY0"/>
                </a:cxn>
                <a:cxn ang="0">
                  <a:pos x="connsiteX1" y="connsiteY1"/>
                </a:cxn>
                <a:cxn ang="0">
                  <a:pos x="connsiteX2" y="connsiteY2"/>
                </a:cxn>
                <a:cxn ang="0">
                  <a:pos x="connsiteX3" y="connsiteY3"/>
                </a:cxn>
              </a:cxnLst>
              <a:rect l="l" t="t" r="r" b="b"/>
              <a:pathLst>
                <a:path w="8844314" h="1800089">
                  <a:moveTo>
                    <a:pt x="1091746" y="0"/>
                  </a:moveTo>
                  <a:lnTo>
                    <a:pt x="8844314" y="0"/>
                  </a:lnTo>
                  <a:lnTo>
                    <a:pt x="8844314" y="1800089"/>
                  </a:lnTo>
                  <a:lnTo>
                    <a:pt x="0" y="1800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ea"/>
                <a:sym typeface="+mn-lt"/>
              </a:endParaRPr>
            </a:p>
          </p:txBody>
        </p:sp>
      </p:grpSp>
      <p:sp>
        <p:nvSpPr>
          <p:cNvPr id="14" name="文本框 13"/>
          <p:cNvSpPr txBox="1"/>
          <p:nvPr/>
        </p:nvSpPr>
        <p:spPr>
          <a:xfrm>
            <a:off x="4021461" y="3228543"/>
            <a:ext cx="7933313"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800" b="1" dirty="0">
                <a:solidFill>
                  <a:schemeClr val="bg1"/>
                </a:solidFill>
                <a:latin typeface="Times New Roman" panose="02020603050405020304" pitchFamily="18" charset="0"/>
                <a:ea typeface="微软雅黑" panose="020B0503020204020204" pitchFamily="34" charset="-122"/>
                <a:sym typeface="+mn-ea"/>
              </a:rPr>
              <a:t>五、学生对</a:t>
            </a:r>
            <a:r>
              <a:rPr lang="zh-CN" altLang="en-US" sz="3800" b="1" dirty="0" smtClean="0">
                <a:solidFill>
                  <a:schemeClr val="bg1"/>
                </a:solidFill>
                <a:latin typeface="Times New Roman" panose="02020603050405020304" pitchFamily="18" charset="0"/>
                <a:ea typeface="微软雅黑" panose="020B0503020204020204" pitchFamily="34" charset="-122"/>
                <a:sym typeface="+mn-ea"/>
              </a:rPr>
              <a:t>学院（系）提出的意见</a:t>
            </a:r>
            <a:endParaRPr lang="en-US" altLang="zh-CN" sz="3800" b="1" dirty="0">
              <a:solidFill>
                <a:schemeClr val="bg1"/>
              </a:solidFill>
              <a:latin typeface="Times New Roman" panose="02020603050405020304" pitchFamily="18" charset="0"/>
              <a:ea typeface="微软雅黑" panose="020B0503020204020204" pitchFamily="34"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800" b="1" dirty="0">
                <a:solidFill>
                  <a:schemeClr val="bg1"/>
                </a:solidFill>
                <a:latin typeface="Times New Roman" panose="02020603050405020304" pitchFamily="18" charset="0"/>
                <a:ea typeface="微软雅黑" panose="020B0503020204020204" pitchFamily="34" charset="-122"/>
                <a:sym typeface="+mn-ea"/>
              </a:rPr>
              <a:t>整改落实情况</a:t>
            </a:r>
            <a:endParaRPr lang="zh-CN" altLang="en-US" sz="3800" b="1" dirty="0">
              <a:solidFill>
                <a:schemeClr val="bg1"/>
              </a:solidFill>
              <a:latin typeface="Times New Roman" panose="02020603050405020304" pitchFamily="18" charset="0"/>
              <a:ea typeface="微软雅黑" panose="020B0503020204020204" pitchFamily="34" charset="-122"/>
              <a:sym typeface="+mn-ea"/>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5" name="文本框 1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牢记浙大人的初心使命</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grpSp>
        <p:nvGrpSpPr>
          <p:cNvPr id="54" name="组合 53"/>
          <p:cNvGrpSpPr/>
          <p:nvPr/>
        </p:nvGrpSpPr>
        <p:grpSpPr>
          <a:xfrm flipH="1">
            <a:off x="4485629" y="3844465"/>
            <a:ext cx="4539484" cy="2128382"/>
            <a:chOff x="5505450" y="1155755"/>
            <a:chExt cx="4539484" cy="2128382"/>
          </a:xfrm>
        </p:grpSpPr>
        <p:sp>
          <p:nvSpPr>
            <p:cNvPr id="84" name="矩形: 圆顶角 83"/>
            <p:cNvSpPr/>
            <p:nvPr/>
          </p:nvSpPr>
          <p:spPr>
            <a:xfrm rot="10800000">
              <a:off x="5505450" y="1155755"/>
              <a:ext cx="1181100" cy="2128382"/>
            </a:xfrm>
            <a:prstGeom prst="round2SameRect">
              <a:avLst>
                <a:gd name="adj1" fmla="val 50000"/>
                <a:gd name="adj2" fmla="val 0"/>
              </a:avLst>
            </a:prstGeom>
            <a:solidFill>
              <a:schemeClr val="bg1">
                <a:lumMod val="85000"/>
              </a:schemeClr>
            </a:solidFill>
            <a:ln w="12700" cap="flat">
              <a:noFill/>
              <a:prstDash val="solid"/>
              <a:miter/>
            </a:ln>
            <a:effectLst>
              <a:outerShdw blurRad="127000" dist="63500" dir="2700000" algn="tl" rotWithShape="0">
                <a:schemeClr val="accent5">
                  <a:alpha val="40000"/>
                </a:schemeClr>
              </a:outerShdw>
            </a:effectLst>
          </p:spPr>
          <p:txBody>
            <a:bodyPr rtlCol="0" anchor="ctr"/>
            <a:lstStyle/>
            <a:p>
              <a:endParaRPr kumimoji="1" lang="zh-CN" altLang="en-US" b="1">
                <a:solidFill>
                  <a:srgbClr val="FFFFFF"/>
                </a:solidFill>
                <a:latin typeface="微软雅黑" panose="020B0503020204020204" pitchFamily="34" charset="-122"/>
                <a:ea typeface="微软雅黑" panose="020B0503020204020204" pitchFamily="34" charset="-122"/>
              </a:endParaRPr>
            </a:p>
          </p:txBody>
        </p:sp>
        <p:cxnSp>
          <p:nvCxnSpPr>
            <p:cNvPr id="80" name="直接连接符 79"/>
            <p:cNvCxnSpPr/>
            <p:nvPr/>
          </p:nvCxnSpPr>
          <p:spPr>
            <a:xfrm flipH="1">
              <a:off x="6686550" y="1680752"/>
              <a:ext cx="3358384" cy="0"/>
            </a:xfrm>
            <a:prstGeom prst="line">
              <a:avLst/>
            </a:prstGeom>
            <a:ln w="12700">
              <a:solidFill>
                <a:schemeClr val="bg1">
                  <a:lumMod val="75000"/>
                </a:schemeClr>
              </a:solidFill>
              <a:prstDash val="solid"/>
              <a:headEnd type="oval"/>
            </a:ln>
            <a:effectLst>
              <a:outerShdw blurRad="127000" dist="63500" dir="2700000" algn="ctr" rotWithShape="0">
                <a:srgbClr val="003F88">
                  <a:alpha val="40000"/>
                </a:srgbClr>
              </a:outerShdw>
            </a:effectLst>
          </p:spPr>
          <p:style>
            <a:lnRef idx="1">
              <a:schemeClr val="accent1"/>
            </a:lnRef>
            <a:fillRef idx="0">
              <a:schemeClr val="accent1"/>
            </a:fillRef>
            <a:effectRef idx="0">
              <a:schemeClr val="accent1"/>
            </a:effectRef>
            <a:fontRef idx="minor">
              <a:schemeClr val="tx1"/>
            </a:fontRef>
          </p:style>
        </p:cxnSp>
      </p:grpSp>
      <p:sp>
        <p:nvSpPr>
          <p:cNvPr id="77" name="矩形: 圆顶角 76"/>
          <p:cNvSpPr/>
          <p:nvPr/>
        </p:nvSpPr>
        <p:spPr>
          <a:xfrm rot="10800000">
            <a:off x="7844014" y="2338212"/>
            <a:ext cx="1181100" cy="2473521"/>
          </a:xfrm>
          <a:prstGeom prst="round2SameRect">
            <a:avLst>
              <a:gd name="adj1" fmla="val 50000"/>
              <a:gd name="adj2" fmla="val 0"/>
            </a:avLst>
          </a:prstGeom>
          <a:solidFill>
            <a:srgbClr val="003F88"/>
          </a:solidFill>
          <a:ln w="12700" cap="flat">
            <a:noFill/>
            <a:prstDash val="solid"/>
            <a:miter/>
          </a:ln>
          <a:effectLst>
            <a:outerShdw blurRad="127000" dist="63500" dir="2700000" algn="tl" rotWithShape="0">
              <a:srgbClr val="003F88">
                <a:alpha val="40000"/>
              </a:srgbClr>
            </a:outerShdw>
          </a:effectLst>
        </p:spPr>
        <p:txBody>
          <a:bodyPr rtlCol="0" anchor="ctr"/>
          <a:lstStyle/>
          <a:p>
            <a:endParaRPr kumimoji="1" lang="zh-CN" altLang="en-US" b="1">
              <a:solidFill>
                <a:srgbClr val="FFFFFF"/>
              </a:solidFill>
              <a:latin typeface="微软雅黑" panose="020B0503020204020204" pitchFamily="34" charset="-122"/>
              <a:ea typeface="微软雅黑" panose="020B0503020204020204" pitchFamily="34" charset="-122"/>
            </a:endParaRPr>
          </a:p>
        </p:txBody>
      </p:sp>
      <p:cxnSp>
        <p:nvCxnSpPr>
          <p:cNvPr id="73" name="直接连接符 72"/>
          <p:cNvCxnSpPr/>
          <p:nvPr/>
        </p:nvCxnSpPr>
        <p:spPr>
          <a:xfrm flipH="1">
            <a:off x="9025114" y="3196072"/>
            <a:ext cx="2849335" cy="0"/>
          </a:xfrm>
          <a:prstGeom prst="line">
            <a:avLst/>
          </a:prstGeom>
          <a:ln w="12700">
            <a:solidFill>
              <a:srgbClr val="003F88"/>
            </a:solidFill>
            <a:prstDash val="solid"/>
            <a:headEnd type="oval"/>
          </a:ln>
          <a:effectLst>
            <a:outerShdw blurRad="127000" dist="63500" dir="2700000" algn="ctr"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grpSp>
        <p:nvGrpSpPr>
          <p:cNvPr id="65" name="组合 64"/>
          <p:cNvGrpSpPr/>
          <p:nvPr/>
        </p:nvGrpSpPr>
        <p:grpSpPr>
          <a:xfrm flipH="1">
            <a:off x="7844013" y="1540858"/>
            <a:ext cx="1181100" cy="2128382"/>
            <a:chOff x="5505450" y="1022720"/>
            <a:chExt cx="1181100" cy="2128382"/>
          </a:xfrm>
        </p:grpSpPr>
        <p:sp>
          <p:nvSpPr>
            <p:cNvPr id="70" name="矩形: 圆顶角 69"/>
            <p:cNvSpPr/>
            <p:nvPr/>
          </p:nvSpPr>
          <p:spPr>
            <a:xfrm rot="10800000">
              <a:off x="5505450" y="1022720"/>
              <a:ext cx="1181100" cy="2128382"/>
            </a:xfrm>
            <a:prstGeom prst="round2SameRect">
              <a:avLst>
                <a:gd name="adj1" fmla="val 50000"/>
                <a:gd name="adj2" fmla="val 0"/>
              </a:avLst>
            </a:prstGeom>
            <a:solidFill>
              <a:schemeClr val="bg1">
                <a:lumMod val="85000"/>
              </a:schemeClr>
            </a:solidFill>
            <a:ln w="12700" cap="flat">
              <a:noFill/>
              <a:prstDash val="solid"/>
              <a:miter/>
            </a:ln>
            <a:effectLst>
              <a:outerShdw blurRad="127000" dist="63500" dir="2700000" sx="99000" sy="99000" algn="tl" rotWithShape="0">
                <a:schemeClr val="bg1">
                  <a:lumMod val="85000"/>
                  <a:alpha val="40000"/>
                </a:schemeClr>
              </a:outerShdw>
            </a:effectLst>
          </p:spPr>
          <p:txBody>
            <a:bodyPr rtlCol="0" anchor="ctr"/>
            <a:lstStyle/>
            <a:p>
              <a:endParaRPr kumimoji="1" lang="zh-CN" altLang="en-US" b="1">
                <a:solidFill>
                  <a:srgbClr val="FFFFFF"/>
                </a:solidFill>
                <a:latin typeface="微软雅黑" panose="020B0503020204020204" pitchFamily="34" charset="-122"/>
                <a:ea typeface="微软雅黑" panose="020B0503020204020204" pitchFamily="34" charset="-122"/>
              </a:endParaRPr>
            </a:p>
          </p:txBody>
        </p:sp>
        <p:sp>
          <p:nvSpPr>
            <p:cNvPr id="71" name="矩形 70"/>
            <p:cNvSpPr/>
            <p:nvPr/>
          </p:nvSpPr>
          <p:spPr>
            <a:xfrm>
              <a:off x="5505450" y="2097737"/>
              <a:ext cx="1181100" cy="551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kumimoji="1" lang="en-US" altLang="zh-CN" sz="2400" b="1" dirty="0">
                <a:solidFill>
                  <a:schemeClr val="lt1">
                    <a:lumMod val="100000"/>
                  </a:schemeClr>
                </a:solidFill>
                <a:latin typeface="微软雅黑" panose="020B0503020204020204" pitchFamily="34" charset="-122"/>
                <a:ea typeface="微软雅黑" panose="020B0503020204020204" pitchFamily="34" charset="-122"/>
              </a:endParaRPr>
            </a:p>
          </p:txBody>
        </p:sp>
      </p:grpSp>
      <p:cxnSp>
        <p:nvCxnSpPr>
          <p:cNvPr id="66" name="直接连接符 65"/>
          <p:cNvCxnSpPr/>
          <p:nvPr/>
        </p:nvCxnSpPr>
        <p:spPr>
          <a:xfrm>
            <a:off x="4485629" y="1969427"/>
            <a:ext cx="3358384" cy="0"/>
          </a:xfrm>
          <a:prstGeom prst="line">
            <a:avLst/>
          </a:prstGeom>
          <a:ln w="12700">
            <a:solidFill>
              <a:schemeClr val="bg1">
                <a:lumMod val="75000"/>
              </a:schemeClr>
            </a:solidFill>
            <a:prstDash val="solid"/>
            <a:headEnd type="oval"/>
          </a:ln>
          <a:effectLst>
            <a:outerShdw blurRad="127000" dist="63500" dir="2700000" algn="ctr"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flipH="1">
            <a:off x="4225981" y="1961786"/>
            <a:ext cx="3043824" cy="1050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50000"/>
              </a:lnSpc>
            </a:pPr>
            <a:r>
              <a:rPr lang="zh-CN" altLang="en-US" sz="2000" b="1" dirty="0">
                <a:solidFill>
                  <a:srgbClr val="003F88"/>
                </a:solidFill>
                <a:latin typeface="微软雅黑" panose="020B0503020204020204" pitchFamily="34" charset="-122"/>
                <a:ea typeface="微软雅黑" panose="020B0503020204020204" pitchFamily="34" charset="-122"/>
              </a:rPr>
              <a:t>海纳江河、启真厚德</a:t>
            </a:r>
            <a:endParaRPr lang="en-US" altLang="zh-CN" sz="2000" b="1" dirty="0">
              <a:solidFill>
                <a:srgbClr val="003F88"/>
              </a:solidFill>
              <a:latin typeface="微软雅黑" panose="020B0503020204020204" pitchFamily="34" charset="-122"/>
              <a:ea typeface="微软雅黑" panose="020B0503020204020204" pitchFamily="34" charset="-122"/>
            </a:endParaRPr>
          </a:p>
          <a:p>
            <a:pPr algn="ctr">
              <a:lnSpc>
                <a:spcPct val="150000"/>
              </a:lnSpc>
            </a:pPr>
            <a:r>
              <a:rPr lang="zh-CN" altLang="en-US" sz="2000" b="1" dirty="0">
                <a:solidFill>
                  <a:srgbClr val="003F88"/>
                </a:solidFill>
                <a:latin typeface="微软雅黑" panose="020B0503020204020204" pitchFamily="34" charset="-122"/>
                <a:ea typeface="微软雅黑" panose="020B0503020204020204" pitchFamily="34" charset="-122"/>
              </a:rPr>
              <a:t>开物前民、树我邦国</a:t>
            </a:r>
            <a:endParaRPr lang="es-ES" altLang="zh-CN" sz="2000" b="1" dirty="0">
              <a:solidFill>
                <a:srgbClr val="003F88"/>
              </a:solidFill>
              <a:latin typeface="微软雅黑" panose="020B0503020204020204" pitchFamily="34" charset="-122"/>
              <a:ea typeface="微软雅黑" panose="020B0503020204020204" pitchFamily="34" charset="-122"/>
            </a:endParaRPr>
          </a:p>
        </p:txBody>
      </p:sp>
      <p:sp>
        <p:nvSpPr>
          <p:cNvPr id="63" name="矩形: 圆顶角 62"/>
          <p:cNvSpPr/>
          <p:nvPr/>
        </p:nvSpPr>
        <p:spPr>
          <a:xfrm rot="10800000">
            <a:off x="7844014" y="1077042"/>
            <a:ext cx="1181100" cy="1477304"/>
          </a:xfrm>
          <a:prstGeom prst="round2SameRect">
            <a:avLst>
              <a:gd name="adj1" fmla="val 50000"/>
              <a:gd name="adj2" fmla="val 0"/>
            </a:avLst>
          </a:prstGeom>
          <a:solidFill>
            <a:srgbClr val="003F88"/>
          </a:solidFill>
          <a:ln w="12700" cap="flat">
            <a:noFill/>
            <a:prstDash val="solid"/>
            <a:miter/>
          </a:ln>
          <a:effectLst>
            <a:outerShdw blurRad="127000" dist="63500" dir="2700000" algn="tl" rotWithShape="0">
              <a:srgbClr val="003F88">
                <a:alpha val="40000"/>
              </a:srgbClr>
            </a:outerShdw>
          </a:effectLst>
        </p:spPr>
        <p:txBody>
          <a:bodyPr rtlCol="0" anchor="ctr"/>
          <a:lstStyle/>
          <a:p>
            <a:endParaRPr kumimoji="1" lang="zh-CN" altLang="en-US" b="1">
              <a:solidFill>
                <a:srgbClr val="FFFFFF"/>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flipH="1">
            <a:off x="9025114" y="1086367"/>
            <a:ext cx="2788686" cy="0"/>
          </a:xfrm>
          <a:prstGeom prst="line">
            <a:avLst/>
          </a:prstGeom>
          <a:ln w="12700">
            <a:solidFill>
              <a:srgbClr val="003F88"/>
            </a:solidFill>
            <a:prstDash val="solid"/>
            <a:headEnd type="oval"/>
          </a:ln>
          <a:effectLst>
            <a:outerShdw blurRad="127000" dist="63500" dir="2700000" algn="ctr" rotWithShape="0">
              <a:srgbClr val="003F88">
                <a:alpha val="40000"/>
              </a:srgbClr>
            </a:outerShdw>
          </a:effectLst>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9310072" y="1150331"/>
            <a:ext cx="2405756" cy="551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400" b="1" dirty="0">
                <a:solidFill>
                  <a:srgbClr val="003F88"/>
                </a:solidFill>
                <a:effectLst/>
                <a:latin typeface="微软雅黑" panose="020B0503020204020204" pitchFamily="34" charset="-122"/>
                <a:ea typeface="微软雅黑" panose="020B0503020204020204" pitchFamily="34" charset="-122"/>
              </a:rPr>
              <a:t>求是创新</a:t>
            </a:r>
            <a:endParaRPr lang="zh-CN" altLang="en-US" sz="2400" b="1" dirty="0">
              <a:solidFill>
                <a:srgbClr val="003F88"/>
              </a:solidFill>
              <a:effectLst/>
              <a:latin typeface="微软雅黑" panose="020B0503020204020204" pitchFamily="34" charset="-122"/>
              <a:ea typeface="微软雅黑" panose="020B0503020204020204" pitchFamily="34" charset="-122"/>
            </a:endParaRPr>
          </a:p>
        </p:txBody>
      </p:sp>
      <p:sp>
        <p:nvSpPr>
          <p:cNvPr id="86" name="矩形 85"/>
          <p:cNvSpPr/>
          <p:nvPr/>
        </p:nvSpPr>
        <p:spPr>
          <a:xfrm>
            <a:off x="8053758" y="1176907"/>
            <a:ext cx="872425" cy="920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400" b="1" dirty="0">
                <a:solidFill>
                  <a:schemeClr val="bg1"/>
                </a:solidFill>
                <a:effectLst/>
                <a:latin typeface="微软雅黑" panose="020B0503020204020204" pitchFamily="34" charset="-122"/>
                <a:ea typeface="微软雅黑" panose="020B0503020204020204" pitchFamily="34" charset="-122"/>
              </a:rPr>
              <a:t>浙大校训</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sp>
        <p:nvSpPr>
          <p:cNvPr id="87" name="矩形 86"/>
          <p:cNvSpPr/>
          <p:nvPr/>
        </p:nvSpPr>
        <p:spPr>
          <a:xfrm>
            <a:off x="8053757" y="3656955"/>
            <a:ext cx="872425" cy="920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400" b="1" dirty="0">
                <a:solidFill>
                  <a:schemeClr val="bg1"/>
                </a:solidFill>
                <a:latin typeface="微软雅黑" panose="020B0503020204020204" pitchFamily="34" charset="-122"/>
                <a:ea typeface="微软雅黑" panose="020B0503020204020204" pitchFamily="34" charset="-122"/>
              </a:rPr>
              <a:t>办学使命</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sp>
        <p:nvSpPr>
          <p:cNvPr id="88" name="矩形 87"/>
          <p:cNvSpPr/>
          <p:nvPr/>
        </p:nvSpPr>
        <p:spPr>
          <a:xfrm>
            <a:off x="8053757" y="4794897"/>
            <a:ext cx="872425" cy="920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400" b="1" dirty="0">
                <a:solidFill>
                  <a:srgbClr val="003F88"/>
                </a:solidFill>
                <a:effectLst/>
                <a:latin typeface="微软雅黑" panose="020B0503020204020204" pitchFamily="34" charset="-122"/>
                <a:ea typeface="微软雅黑" panose="020B0503020204020204" pitchFamily="34" charset="-122"/>
              </a:rPr>
              <a:t>发展愿景</a:t>
            </a:r>
            <a:endParaRPr lang="zh-CN" altLang="en-US" sz="2400" b="1" dirty="0">
              <a:solidFill>
                <a:srgbClr val="003F88"/>
              </a:solidFill>
              <a:effectLst/>
              <a:latin typeface="微软雅黑" panose="020B0503020204020204" pitchFamily="34" charset="-122"/>
              <a:ea typeface="微软雅黑" panose="020B0503020204020204" pitchFamily="34" charset="-122"/>
            </a:endParaRPr>
          </a:p>
        </p:txBody>
      </p:sp>
      <p:sp>
        <p:nvSpPr>
          <p:cNvPr id="89" name="矩形 88"/>
          <p:cNvSpPr/>
          <p:nvPr/>
        </p:nvSpPr>
        <p:spPr>
          <a:xfrm>
            <a:off x="8044440" y="2548625"/>
            <a:ext cx="872425" cy="920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400" b="1" dirty="0">
                <a:solidFill>
                  <a:schemeClr val="bg1"/>
                </a:solidFill>
                <a:effectLst/>
                <a:latin typeface="微软雅黑" panose="020B0503020204020204" pitchFamily="34" charset="-122"/>
                <a:ea typeface="微软雅黑" panose="020B0503020204020204" pitchFamily="34" charset="-122"/>
              </a:rPr>
              <a:t>浙大精神</a:t>
            </a:r>
            <a:endParaRPr lang="zh-CN" altLang="en-US" sz="2400" b="1" dirty="0">
              <a:solidFill>
                <a:schemeClr val="bg1"/>
              </a:solidFill>
              <a:effectLst/>
              <a:latin typeface="微软雅黑" panose="020B0503020204020204" pitchFamily="34" charset="-122"/>
              <a:ea typeface="微软雅黑" panose="020B0503020204020204" pitchFamily="34" charset="-122"/>
            </a:endParaRPr>
          </a:p>
        </p:txBody>
      </p:sp>
      <p:sp>
        <p:nvSpPr>
          <p:cNvPr id="90" name="文本框 89"/>
          <p:cNvSpPr txBox="1"/>
          <p:nvPr/>
        </p:nvSpPr>
        <p:spPr>
          <a:xfrm>
            <a:off x="9117291" y="3356635"/>
            <a:ext cx="2905515" cy="2536400"/>
          </a:xfrm>
          <a:prstGeom prst="rect">
            <a:avLst/>
          </a:prstGeom>
          <a:noFill/>
        </p:spPr>
        <p:txBody>
          <a:bodyPr wrap="square" rtlCol="0">
            <a:spAutoFit/>
          </a:bodyPr>
          <a:lstStyle/>
          <a:p>
            <a:pPr algn="just">
              <a:lnSpc>
                <a:spcPct val="150000"/>
              </a:lnSpc>
            </a:pPr>
            <a:r>
              <a:rPr lang="zh-CN" altLang="en-US" b="1" dirty="0">
                <a:solidFill>
                  <a:srgbClr val="003F88"/>
                </a:solidFill>
                <a:latin typeface="微软雅黑" panose="020B0503020204020204" pitchFamily="34" charset="-122"/>
                <a:ea typeface="微软雅黑" panose="020B0503020204020204" pitchFamily="34" charset="-122"/>
                <a:cs typeface="HarmonyOS Sans SC Medium" panose="00000600000000000000" charset="-122"/>
              </a:rPr>
              <a:t>以天下为己任、以真理为依归，致力于思想引领和知识创新，培育担当民族复兴大任的时代新人，为中国式现代化和人类文明进步作出卓越贡献</a:t>
            </a:r>
            <a:endParaRPr lang="zh-CN" altLang="en-US" b="1" dirty="0">
              <a:solidFill>
                <a:srgbClr val="003F88"/>
              </a:solidFill>
              <a:latin typeface="微软雅黑" panose="020B0503020204020204" pitchFamily="34" charset="-122"/>
              <a:ea typeface="微软雅黑" panose="020B0503020204020204" pitchFamily="34" charset="-122"/>
              <a:cs typeface="HarmonyOS Sans SC Medium" panose="00000600000000000000" charset="-122"/>
            </a:endParaRPr>
          </a:p>
        </p:txBody>
      </p:sp>
      <p:sp>
        <p:nvSpPr>
          <p:cNvPr id="91" name="文本框 90"/>
          <p:cNvSpPr txBox="1"/>
          <p:nvPr/>
        </p:nvSpPr>
        <p:spPr>
          <a:xfrm>
            <a:off x="4325984" y="4428769"/>
            <a:ext cx="3413156" cy="2120902"/>
          </a:xfrm>
          <a:prstGeom prst="rect">
            <a:avLst/>
          </a:prstGeom>
          <a:noFill/>
        </p:spPr>
        <p:txBody>
          <a:bodyPr wrap="square" rtlCol="0">
            <a:spAutoFit/>
          </a:bodyPr>
          <a:lstStyle/>
          <a:p>
            <a:pPr algn="just">
              <a:lnSpc>
                <a:spcPct val="150000"/>
              </a:lnSpc>
            </a:pPr>
            <a:r>
              <a:rPr lang="zh-CN" altLang="en-US" b="1" dirty="0">
                <a:solidFill>
                  <a:srgbClr val="003F88"/>
                </a:solidFill>
                <a:latin typeface="微软雅黑" panose="020B0503020204020204" pitchFamily="34" charset="-122"/>
                <a:ea typeface="微软雅黑" panose="020B0503020204020204" pitchFamily="34" charset="-122"/>
                <a:cs typeface="HarmonyOS Sans SC Medium" panose="00000600000000000000" charset="-122"/>
              </a:rPr>
              <a:t>建设世界一流的综合型、研究型、创新型大学，成为卓越人才培养和汇聚的战略基地、文化传承和交流的重要平台、国家战略科技力量和全球创新高地</a:t>
            </a:r>
            <a:endParaRPr lang="zh-CN" altLang="en-US" b="1" dirty="0">
              <a:solidFill>
                <a:srgbClr val="003F88"/>
              </a:solidFill>
              <a:latin typeface="微软雅黑" panose="020B0503020204020204" pitchFamily="34" charset="-122"/>
              <a:ea typeface="微软雅黑" panose="020B0503020204020204" pitchFamily="34" charset="-122"/>
              <a:cs typeface="HarmonyOS Sans SC Medium" panose="00000600000000000000" charset="-122"/>
            </a:endParaRPr>
          </a:p>
        </p:txBody>
      </p:sp>
      <p:sp>
        <p:nvSpPr>
          <p:cNvPr id="96" name="矩形: 圆角 95"/>
          <p:cNvSpPr/>
          <p:nvPr/>
        </p:nvSpPr>
        <p:spPr>
          <a:xfrm>
            <a:off x="243456" y="1512565"/>
            <a:ext cx="3982527" cy="4663800"/>
          </a:xfrm>
          <a:prstGeom prst="roundRect">
            <a:avLst>
              <a:gd name="adj" fmla="val 4692"/>
            </a:avLst>
          </a:prstGeom>
          <a:solidFill>
            <a:srgbClr val="FFFFFF"/>
          </a:solidFill>
          <a:ln w="25400">
            <a:noFill/>
          </a:ln>
          <a:effectLst>
            <a:outerShdw blurRad="254000" dist="63500" dir="2700000" algn="ctr" rotWithShape="0">
              <a:srgbClr val="003F88">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任意多边形: 形状 96"/>
          <p:cNvSpPr/>
          <p:nvPr/>
        </p:nvSpPr>
        <p:spPr>
          <a:xfrm>
            <a:off x="426276" y="1684475"/>
            <a:ext cx="431250" cy="342240"/>
          </a:xfrm>
          <a:custGeom>
            <a:avLst/>
            <a:gdLst>
              <a:gd name="connsiteX0" fmla="*/ 431250 w 431250"/>
              <a:gd name="connsiteY0" fmla="*/ 0 h 342240"/>
              <a:gd name="connsiteX1" fmla="*/ 431250 w 431250"/>
              <a:gd name="connsiteY1" fmla="*/ 74003 h 342240"/>
              <a:gd name="connsiteX2" fmla="*/ 332839 w 431250"/>
              <a:gd name="connsiteY2" fmla="*/ 169740 h 342240"/>
              <a:gd name="connsiteX3" fmla="*/ 431250 w 431250"/>
              <a:gd name="connsiteY3" fmla="*/ 169740 h 342240"/>
              <a:gd name="connsiteX4" fmla="*/ 431250 w 431250"/>
              <a:gd name="connsiteY4" fmla="*/ 342240 h 342240"/>
              <a:gd name="connsiteX5" fmla="*/ 258750 w 431250"/>
              <a:gd name="connsiteY5" fmla="*/ 342240 h 342240"/>
              <a:gd name="connsiteX6" fmla="*/ 258750 w 431250"/>
              <a:gd name="connsiteY6" fmla="*/ 169740 h 342240"/>
              <a:gd name="connsiteX7" fmla="*/ 431250 w 431250"/>
              <a:gd name="connsiteY7" fmla="*/ 0 h 342240"/>
              <a:gd name="connsiteX8" fmla="*/ 172500 w 431250"/>
              <a:gd name="connsiteY8" fmla="*/ 0 h 342240"/>
              <a:gd name="connsiteX9" fmla="*/ 172500 w 431250"/>
              <a:gd name="connsiteY9" fmla="*/ 74003 h 342240"/>
              <a:gd name="connsiteX10" fmla="*/ 74089 w 431250"/>
              <a:gd name="connsiteY10" fmla="*/ 169740 h 342240"/>
              <a:gd name="connsiteX11" fmla="*/ 172500 w 431250"/>
              <a:gd name="connsiteY11" fmla="*/ 169740 h 342240"/>
              <a:gd name="connsiteX12" fmla="*/ 172500 w 431250"/>
              <a:gd name="connsiteY12" fmla="*/ 342240 h 342240"/>
              <a:gd name="connsiteX13" fmla="*/ 0 w 431250"/>
              <a:gd name="connsiteY13" fmla="*/ 342240 h 342240"/>
              <a:gd name="connsiteX14" fmla="*/ 0 w 431250"/>
              <a:gd name="connsiteY14" fmla="*/ 169740 h 342240"/>
              <a:gd name="connsiteX15" fmla="*/ 172500 w 431250"/>
              <a:gd name="connsiteY15" fmla="*/ 0 h 34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250" h="342240">
                <a:moveTo>
                  <a:pt x="431250" y="0"/>
                </a:moveTo>
                <a:lnTo>
                  <a:pt x="431250" y="74003"/>
                </a:lnTo>
                <a:cubicBezTo>
                  <a:pt x="377945" y="74028"/>
                  <a:pt x="334333" y="116456"/>
                  <a:pt x="332839" y="169740"/>
                </a:cubicBezTo>
                <a:lnTo>
                  <a:pt x="431250" y="169740"/>
                </a:lnTo>
                <a:lnTo>
                  <a:pt x="431250" y="342240"/>
                </a:lnTo>
                <a:lnTo>
                  <a:pt x="258750" y="342240"/>
                </a:lnTo>
                <a:lnTo>
                  <a:pt x="258750" y="169740"/>
                </a:lnTo>
                <a:cubicBezTo>
                  <a:pt x="260258" y="75551"/>
                  <a:pt x="337049" y="-12"/>
                  <a:pt x="431250" y="0"/>
                </a:cubicBezTo>
                <a:close/>
                <a:moveTo>
                  <a:pt x="172500" y="0"/>
                </a:moveTo>
                <a:lnTo>
                  <a:pt x="172500" y="74003"/>
                </a:lnTo>
                <a:cubicBezTo>
                  <a:pt x="119195" y="74028"/>
                  <a:pt x="75583" y="116456"/>
                  <a:pt x="74089" y="169740"/>
                </a:cubicBezTo>
                <a:lnTo>
                  <a:pt x="172500" y="169740"/>
                </a:lnTo>
                <a:lnTo>
                  <a:pt x="172500" y="342240"/>
                </a:lnTo>
                <a:lnTo>
                  <a:pt x="0" y="342240"/>
                </a:lnTo>
                <a:lnTo>
                  <a:pt x="0" y="169740"/>
                </a:lnTo>
                <a:cubicBezTo>
                  <a:pt x="1508" y="75551"/>
                  <a:pt x="78299" y="-12"/>
                  <a:pt x="172500" y="0"/>
                </a:cubicBezTo>
                <a:close/>
              </a:path>
            </a:pathLst>
          </a:custGeom>
          <a:solidFill>
            <a:schemeClr val="tx2">
              <a:alpha val="40000"/>
            </a:schemeClr>
          </a:solidFill>
          <a:ln w="5424" cap="flat">
            <a:noFill/>
            <a:prstDash val="solid"/>
            <a:miter/>
          </a:ln>
        </p:spPr>
        <p:txBody>
          <a:bodyPr rtlCol="0" anchor="ctr"/>
          <a:lstStyle/>
          <a:p>
            <a:endParaRPr lang="zh-CN" altLang="en-US"/>
          </a:p>
        </p:txBody>
      </p:sp>
      <p:sp>
        <p:nvSpPr>
          <p:cNvPr id="98" name="矩形 97"/>
          <p:cNvSpPr/>
          <p:nvPr/>
        </p:nvSpPr>
        <p:spPr>
          <a:xfrm>
            <a:off x="489279" y="2100872"/>
            <a:ext cx="3490879" cy="2966085"/>
          </a:xfrm>
          <a:prstGeom prst="rect">
            <a:avLst/>
          </a:prstGeom>
        </p:spPr>
        <p:txBody>
          <a:bodyPr wrap="square">
            <a:no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全体师生共同拥有</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浙大人的身份标签</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，这是全体浙大人应</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倍加珍视和自豪的精神文化财富</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prstClr val="black"/>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2000" b="1" noProof="0" dirty="0" err="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浙大人应以主人翁精神</a:t>
            </a:r>
            <a:r>
              <a:rPr lang="en-US" altLang="zh-CN"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弘扬</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求是创新优良传统</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，用</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科学精神立身</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，用</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人文理想立德</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，用</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人类关怀立心</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，共担</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使命愿景</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，做到</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知校</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爱校</a:t>
            </a: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荣校。</a:t>
            </a:r>
            <a:endPar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2000" b="1"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000" b="1"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32"/>
          <p:cNvSpPr/>
          <p:nvPr/>
        </p:nvSpPr>
        <p:spPr>
          <a:xfrm>
            <a:off x="306148" y="1054507"/>
            <a:ext cx="11511071" cy="918935"/>
          </a:xfrm>
          <a:prstGeom prst="roundRect">
            <a:avLst>
              <a:gd name="adj" fmla="val 4692"/>
            </a:avLst>
          </a:prstGeom>
          <a:solidFill>
            <a:srgbClr val="FFFFFF"/>
          </a:solidFill>
          <a:ln w="25400">
            <a:noFill/>
          </a:ln>
          <a:effectLst>
            <a:outerShdw blurRad="254000" dist="63500" dir="2700000" algn="ctr" rotWithShape="0">
              <a:srgbClr val="003F88">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 name="组合 1"/>
          <p:cNvGrpSpPr/>
          <p:nvPr/>
        </p:nvGrpSpPr>
        <p:grpSpPr>
          <a:xfrm>
            <a:off x="0" y="267763"/>
            <a:ext cx="594427" cy="566964"/>
            <a:chOff x="2131928" y="2061469"/>
            <a:chExt cx="585619" cy="533400"/>
          </a:xfrm>
          <a:solidFill>
            <a:srgbClr val="003F88"/>
          </a:solidFill>
        </p:grpSpPr>
        <p:sp>
          <p:nvSpPr>
            <p:cNvPr id="43" name="矩形 4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44"/>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5" name="文本框 14"/>
          <p:cNvSpPr txBox="1"/>
          <p:nvPr>
            <p:custDataLst>
              <p:tags r:id="rId2"/>
            </p:custDataLst>
          </p:nvPr>
        </p:nvSpPr>
        <p:spPr>
          <a:xfrm>
            <a:off x="663575" y="253365"/>
            <a:ext cx="8390484" cy="584775"/>
          </a:xfrm>
          <a:prstGeom prst="rect">
            <a:avLst/>
          </a:prstGeom>
          <a:noFill/>
        </p:spPr>
        <p:txBody>
          <a:bodyPr wrap="square" rtlCol="0">
            <a:spAutoFit/>
          </a:bodyPr>
          <a:lstStyle/>
          <a:p>
            <a:pPr algn="l" eaLnBrk="1" fontAlgn="auto" hangingPunct="1">
              <a:spcBef>
                <a:spcPts val="0"/>
              </a:spcBef>
              <a:spcAft>
                <a:spcPts val="0"/>
              </a:spcAft>
              <a:defRPr/>
            </a:pPr>
            <a:r>
              <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rPr>
              <a:t>践行浙大人的责任担当</a:t>
            </a:r>
            <a:endParaRPr lang="zh-CN" altLang="en-US" sz="3200" b="1" dirty="0">
              <a:solidFill>
                <a:srgbClr val="003F88"/>
              </a:solidFill>
              <a:latin typeface="Times New Roman" panose="02020603050405020304" pitchFamily="18" charset="0"/>
              <a:ea typeface="微软雅黑" panose="020B0503020204020204" pitchFamily="34" charset="-122"/>
              <a:sym typeface="微软雅黑" panose="020B0503020204020204" pitchFamily="34" charset="-122"/>
            </a:endParaRPr>
          </a:p>
        </p:txBody>
      </p:sp>
      <p:sp>
        <p:nvSpPr>
          <p:cNvPr id="20" name="椭圆 68"/>
          <p:cNvSpPr/>
          <p:nvPr/>
        </p:nvSpPr>
        <p:spPr>
          <a:xfrm>
            <a:off x="5550962" y="4029017"/>
            <a:ext cx="1746240" cy="1727401"/>
          </a:xfrm>
          <a:custGeom>
            <a:avLst/>
            <a:gdLst/>
            <a:ahLst/>
            <a:cxnLst/>
            <a:rect l="l" t="t" r="r" b="b"/>
            <a:pathLst>
              <a:path w="1401767" h="1386644">
                <a:moveTo>
                  <a:pt x="233035" y="0"/>
                </a:moveTo>
                <a:lnTo>
                  <a:pt x="640881" y="0"/>
                </a:lnTo>
                <a:cubicBezTo>
                  <a:pt x="633096" y="19935"/>
                  <a:pt x="629318" y="41634"/>
                  <a:pt x="629318" y="64216"/>
                </a:cubicBezTo>
                <a:cubicBezTo>
                  <a:pt x="629318" y="173647"/>
                  <a:pt x="718028" y="262357"/>
                  <a:pt x="827459" y="262357"/>
                </a:cubicBezTo>
                <a:cubicBezTo>
                  <a:pt x="936890" y="262357"/>
                  <a:pt x="1025600" y="173647"/>
                  <a:pt x="1025600" y="64216"/>
                </a:cubicBezTo>
                <a:cubicBezTo>
                  <a:pt x="1025600" y="41634"/>
                  <a:pt x="1021823" y="19935"/>
                  <a:pt x="1014038" y="0"/>
                </a:cubicBezTo>
                <a:lnTo>
                  <a:pt x="1401767" y="0"/>
                </a:lnTo>
                <a:lnTo>
                  <a:pt x="1401767" y="1168732"/>
                </a:lnTo>
                <a:lnTo>
                  <a:pt x="956993" y="1168732"/>
                </a:lnTo>
                <a:cubicBezTo>
                  <a:pt x="968847" y="1188427"/>
                  <a:pt x="974696" y="1211557"/>
                  <a:pt x="974696" y="1236054"/>
                </a:cubicBezTo>
                <a:cubicBezTo>
                  <a:pt x="974696" y="1319223"/>
                  <a:pt x="907275" y="1386644"/>
                  <a:pt x="824106" y="1386644"/>
                </a:cubicBezTo>
                <a:cubicBezTo>
                  <a:pt x="740937" y="1386644"/>
                  <a:pt x="673516" y="1319223"/>
                  <a:pt x="673516" y="1236054"/>
                </a:cubicBezTo>
                <a:cubicBezTo>
                  <a:pt x="673516" y="1211557"/>
                  <a:pt x="679365" y="1188427"/>
                  <a:pt x="691220" y="1168732"/>
                </a:cubicBezTo>
                <a:lnTo>
                  <a:pt x="233035" y="1168732"/>
                </a:lnTo>
                <a:lnTo>
                  <a:pt x="233035" y="733499"/>
                </a:lnTo>
                <a:cubicBezTo>
                  <a:pt x="212516" y="743855"/>
                  <a:pt x="189291" y="749187"/>
                  <a:pt x="164821" y="749187"/>
                </a:cubicBezTo>
                <a:cubicBezTo>
                  <a:pt x="73793" y="749187"/>
                  <a:pt x="0" y="675395"/>
                  <a:pt x="0" y="584366"/>
                </a:cubicBezTo>
                <a:cubicBezTo>
                  <a:pt x="0" y="493338"/>
                  <a:pt x="73793" y="419545"/>
                  <a:pt x="164821" y="419545"/>
                </a:cubicBezTo>
                <a:cubicBezTo>
                  <a:pt x="189291" y="419545"/>
                  <a:pt x="212516" y="424878"/>
                  <a:pt x="233035" y="435233"/>
                </a:cubicBezTo>
                <a:close/>
              </a:path>
            </a:pathLst>
          </a:custGeom>
          <a:solidFill>
            <a:srgbClr val="FFFFFF"/>
          </a:solidFill>
          <a:ln w="19050" cap="flat" cmpd="sng" algn="ctr">
            <a:solidFill>
              <a:srgbClr val="000000">
                <a:lumMod val="95000"/>
                <a:lumOff val="5000"/>
              </a:srgbClr>
            </a:solidFill>
            <a:prstDash val="solid"/>
            <a:miter lim="800000"/>
          </a:ln>
          <a:effectLst/>
        </p:spPr>
        <p:txBody>
          <a:bodyPr rtlCol="0" anchor="ctr"/>
          <a:lstStyle/>
          <a:p>
            <a:pPr marL="0" marR="0" lvl="0" indent="0" algn="ctr" defTabSz="318770" eaLnBrk="1" fontAlgn="auto" latinLnBrk="0" hangingPunct="1">
              <a:lnSpc>
                <a:spcPct val="100000"/>
              </a:lnSpc>
              <a:spcBef>
                <a:spcPts val="0"/>
              </a:spcBef>
              <a:spcAft>
                <a:spcPts val="0"/>
              </a:spcAft>
              <a:buClrTx/>
              <a:buSzTx/>
              <a:buFontTx/>
              <a:buNone/>
              <a:defRPr/>
            </a:pPr>
            <a:endParaRPr kumimoji="0" lang="zh-CN" altLang="en-US" sz="224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1" name="矩形 65"/>
          <p:cNvSpPr/>
          <p:nvPr/>
        </p:nvSpPr>
        <p:spPr>
          <a:xfrm>
            <a:off x="4067200" y="3750184"/>
            <a:ext cx="1751969" cy="1734771"/>
          </a:xfrm>
          <a:custGeom>
            <a:avLst/>
            <a:gdLst/>
            <a:ahLst/>
            <a:cxnLst/>
            <a:rect l="l" t="t" r="r" b="b"/>
            <a:pathLst>
              <a:path w="1406366" h="1392560">
                <a:moveTo>
                  <a:pt x="822000" y="0"/>
                </a:moveTo>
                <a:cubicBezTo>
                  <a:pt x="913029" y="0"/>
                  <a:pt x="986821" y="73793"/>
                  <a:pt x="986821" y="164821"/>
                </a:cubicBezTo>
                <a:cubicBezTo>
                  <a:pt x="986821" y="185675"/>
                  <a:pt x="982948" y="205623"/>
                  <a:pt x="975467" y="223828"/>
                </a:cubicBezTo>
                <a:lnTo>
                  <a:pt x="1406366" y="223828"/>
                </a:lnTo>
                <a:lnTo>
                  <a:pt x="1406366" y="633859"/>
                </a:lnTo>
                <a:cubicBezTo>
                  <a:pt x="1386081" y="625588"/>
                  <a:pt x="1363875" y="621361"/>
                  <a:pt x="1340681" y="621361"/>
                </a:cubicBezTo>
                <a:cubicBezTo>
                  <a:pt x="1237497" y="621361"/>
                  <a:pt x="1153848" y="705009"/>
                  <a:pt x="1153848" y="808194"/>
                </a:cubicBezTo>
                <a:cubicBezTo>
                  <a:pt x="1153848" y="911379"/>
                  <a:pt x="1237497" y="995027"/>
                  <a:pt x="1340681" y="995027"/>
                </a:cubicBezTo>
                <a:cubicBezTo>
                  <a:pt x="1363875" y="995027"/>
                  <a:pt x="1386081" y="990802"/>
                  <a:pt x="1406366" y="982530"/>
                </a:cubicBezTo>
                <a:lnTo>
                  <a:pt x="1406366" y="1392560"/>
                </a:lnTo>
                <a:lnTo>
                  <a:pt x="237634" y="1392560"/>
                </a:lnTo>
                <a:lnTo>
                  <a:pt x="237634" y="927784"/>
                </a:lnTo>
                <a:cubicBezTo>
                  <a:pt x="214351" y="948086"/>
                  <a:pt x="183720" y="958784"/>
                  <a:pt x="150590" y="958784"/>
                </a:cubicBezTo>
                <a:cubicBezTo>
                  <a:pt x="67421" y="958784"/>
                  <a:pt x="0" y="891363"/>
                  <a:pt x="0" y="808194"/>
                </a:cubicBezTo>
                <a:cubicBezTo>
                  <a:pt x="0" y="725025"/>
                  <a:pt x="67421" y="657604"/>
                  <a:pt x="150590" y="657604"/>
                </a:cubicBezTo>
                <a:cubicBezTo>
                  <a:pt x="183720" y="657604"/>
                  <a:pt x="214351" y="668302"/>
                  <a:pt x="237634" y="688604"/>
                </a:cubicBezTo>
                <a:lnTo>
                  <a:pt x="237634" y="223828"/>
                </a:lnTo>
                <a:lnTo>
                  <a:pt x="668533" y="223828"/>
                </a:lnTo>
                <a:cubicBezTo>
                  <a:pt x="661052" y="205623"/>
                  <a:pt x="657179" y="185675"/>
                  <a:pt x="657179" y="164821"/>
                </a:cubicBezTo>
                <a:cubicBezTo>
                  <a:pt x="657179" y="73793"/>
                  <a:pt x="730972" y="0"/>
                  <a:pt x="822000" y="0"/>
                </a:cubicBezTo>
                <a:close/>
              </a:path>
            </a:pathLst>
          </a:custGeom>
          <a:solidFill>
            <a:srgbClr val="C00000"/>
          </a:solidFill>
          <a:ln w="12700" cap="flat" cmpd="sng" algn="ctr">
            <a:noFill/>
            <a:prstDash val="solid"/>
            <a:miter lim="800000"/>
          </a:ln>
          <a:effectLst/>
        </p:spPr>
        <p:txBody>
          <a:bodyPr rtlCol="0" anchor="ctr"/>
          <a:lstStyle/>
          <a:p>
            <a:pPr marL="0" marR="0" lvl="0" indent="0" algn="ctr" defTabSz="318770" eaLnBrk="1" fontAlgn="auto" latinLnBrk="0" hangingPunct="1">
              <a:lnSpc>
                <a:spcPct val="100000"/>
              </a:lnSpc>
              <a:spcBef>
                <a:spcPts val="0"/>
              </a:spcBef>
              <a:spcAft>
                <a:spcPts val="0"/>
              </a:spcAft>
              <a:buClrTx/>
              <a:buSzTx/>
              <a:buFontTx/>
              <a:buNone/>
              <a:defRPr/>
            </a:pPr>
            <a:endParaRPr kumimoji="0" lang="zh-CN" altLang="en-US" sz="224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2" name="椭圆 75"/>
          <p:cNvSpPr/>
          <p:nvPr/>
        </p:nvSpPr>
        <p:spPr>
          <a:xfrm>
            <a:off x="4354200" y="2225226"/>
            <a:ext cx="1776008" cy="1786280"/>
          </a:xfrm>
          <a:custGeom>
            <a:avLst/>
            <a:gdLst/>
            <a:ahLst/>
            <a:cxnLst/>
            <a:rect l="l" t="t" r="r" b="b"/>
            <a:pathLst>
              <a:path w="1425662" h="1433908">
                <a:moveTo>
                  <a:pt x="584366" y="0"/>
                </a:moveTo>
                <a:cubicBezTo>
                  <a:pt x="667535" y="0"/>
                  <a:pt x="734956" y="67421"/>
                  <a:pt x="734956" y="150590"/>
                </a:cubicBezTo>
                <a:cubicBezTo>
                  <a:pt x="734956" y="197370"/>
                  <a:pt x="713626" y="239167"/>
                  <a:pt x="678832" y="265176"/>
                </a:cubicBezTo>
                <a:lnTo>
                  <a:pt x="1168733" y="265176"/>
                </a:lnTo>
                <a:lnTo>
                  <a:pt x="1168733" y="716520"/>
                </a:lnTo>
                <a:cubicBezTo>
                  <a:pt x="1193634" y="695548"/>
                  <a:pt x="1225973" y="684721"/>
                  <a:pt x="1260841" y="684721"/>
                </a:cubicBezTo>
                <a:cubicBezTo>
                  <a:pt x="1351870" y="684721"/>
                  <a:pt x="1425662" y="758513"/>
                  <a:pt x="1425662" y="849542"/>
                </a:cubicBezTo>
                <a:cubicBezTo>
                  <a:pt x="1425662" y="940571"/>
                  <a:pt x="1351870" y="1014363"/>
                  <a:pt x="1260841" y="1014363"/>
                </a:cubicBezTo>
                <a:cubicBezTo>
                  <a:pt x="1225973" y="1014363"/>
                  <a:pt x="1193634" y="1003536"/>
                  <a:pt x="1168733" y="982566"/>
                </a:cubicBezTo>
                <a:lnTo>
                  <a:pt x="1168733" y="1433908"/>
                </a:lnTo>
                <a:lnTo>
                  <a:pt x="765724" y="1433908"/>
                </a:lnTo>
                <a:cubicBezTo>
                  <a:pt x="770905" y="1418114"/>
                  <a:pt x="773249" y="1401256"/>
                  <a:pt x="773249" y="1383851"/>
                </a:cubicBezTo>
                <a:cubicBezTo>
                  <a:pt x="773249" y="1279093"/>
                  <a:pt x="688325" y="1194168"/>
                  <a:pt x="583566" y="1194168"/>
                </a:cubicBezTo>
                <a:cubicBezTo>
                  <a:pt x="478807" y="1194168"/>
                  <a:pt x="393882" y="1279093"/>
                  <a:pt x="393882" y="1383851"/>
                </a:cubicBezTo>
                <a:cubicBezTo>
                  <a:pt x="393882" y="1401256"/>
                  <a:pt x="396227" y="1418114"/>
                  <a:pt x="401408" y="1433908"/>
                </a:cubicBezTo>
                <a:lnTo>
                  <a:pt x="0" y="1433908"/>
                </a:lnTo>
                <a:lnTo>
                  <a:pt x="0" y="265176"/>
                </a:lnTo>
                <a:lnTo>
                  <a:pt x="489901" y="265176"/>
                </a:lnTo>
                <a:cubicBezTo>
                  <a:pt x="455106" y="239167"/>
                  <a:pt x="433776" y="197370"/>
                  <a:pt x="433776" y="150590"/>
                </a:cubicBezTo>
                <a:cubicBezTo>
                  <a:pt x="433776" y="67421"/>
                  <a:pt x="501197" y="0"/>
                  <a:pt x="584366" y="0"/>
                </a:cubicBezTo>
                <a:close/>
              </a:path>
            </a:pathLst>
          </a:custGeom>
          <a:solidFill>
            <a:srgbClr val="FFFFFF"/>
          </a:solidFill>
          <a:ln w="19050" cap="flat" cmpd="sng" algn="ctr">
            <a:solidFill>
              <a:srgbClr val="000000">
                <a:lumMod val="85000"/>
                <a:lumOff val="15000"/>
              </a:srgbClr>
            </a:solidFill>
            <a:prstDash val="solid"/>
            <a:miter lim="800000"/>
          </a:ln>
          <a:effectLst/>
        </p:spPr>
        <p:txBody>
          <a:bodyPr rtlCol="0" anchor="ctr"/>
          <a:lstStyle/>
          <a:p>
            <a:pPr marL="0" marR="0" lvl="0" indent="0" algn="ctr" defTabSz="318770" eaLnBrk="1" fontAlgn="auto" latinLnBrk="0" hangingPunct="1">
              <a:lnSpc>
                <a:spcPct val="100000"/>
              </a:lnSpc>
              <a:spcBef>
                <a:spcPts val="0"/>
              </a:spcBef>
              <a:spcAft>
                <a:spcPts val="0"/>
              </a:spcAft>
              <a:buClrTx/>
              <a:buSzTx/>
              <a:buFontTx/>
              <a:buNone/>
              <a:defRPr/>
            </a:pPr>
            <a:endParaRPr kumimoji="0" lang="zh-CN" altLang="en-US" sz="224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3" name="椭圆 76"/>
          <p:cNvSpPr/>
          <p:nvPr/>
        </p:nvSpPr>
        <p:spPr>
          <a:xfrm>
            <a:off x="5849615" y="2555568"/>
            <a:ext cx="1725048" cy="1754593"/>
          </a:xfrm>
          <a:custGeom>
            <a:avLst/>
            <a:gdLst/>
            <a:ahLst/>
            <a:cxnLst/>
            <a:rect l="l" t="t" r="r" b="b"/>
            <a:pathLst>
              <a:path w="1384756" h="1408472">
                <a:moveTo>
                  <a:pt x="0" y="0"/>
                </a:moveTo>
                <a:lnTo>
                  <a:pt x="1168732" y="0"/>
                </a:lnTo>
                <a:lnTo>
                  <a:pt x="1168732" y="450207"/>
                </a:lnTo>
                <a:cubicBezTo>
                  <a:pt x="1188073" y="439244"/>
                  <a:pt x="1210481" y="433776"/>
                  <a:pt x="1234166" y="433776"/>
                </a:cubicBezTo>
                <a:cubicBezTo>
                  <a:pt x="1317335" y="433776"/>
                  <a:pt x="1384756" y="501197"/>
                  <a:pt x="1384756" y="584366"/>
                </a:cubicBezTo>
                <a:cubicBezTo>
                  <a:pt x="1384756" y="667535"/>
                  <a:pt x="1317335" y="734956"/>
                  <a:pt x="1234166" y="734956"/>
                </a:cubicBezTo>
                <a:cubicBezTo>
                  <a:pt x="1210481" y="734956"/>
                  <a:pt x="1188073" y="729488"/>
                  <a:pt x="1168732" y="718526"/>
                </a:cubicBezTo>
                <a:lnTo>
                  <a:pt x="1168732" y="1168732"/>
                </a:lnTo>
                <a:lnTo>
                  <a:pt x="728979" y="1168732"/>
                </a:lnTo>
                <a:cubicBezTo>
                  <a:pt x="742528" y="1190517"/>
                  <a:pt x="749187" y="1216306"/>
                  <a:pt x="749187" y="1243651"/>
                </a:cubicBezTo>
                <a:cubicBezTo>
                  <a:pt x="749187" y="1334680"/>
                  <a:pt x="675394" y="1408472"/>
                  <a:pt x="584366" y="1408472"/>
                </a:cubicBezTo>
                <a:cubicBezTo>
                  <a:pt x="493337" y="1408472"/>
                  <a:pt x="419545" y="1334680"/>
                  <a:pt x="419545" y="1243651"/>
                </a:cubicBezTo>
                <a:cubicBezTo>
                  <a:pt x="419545" y="1216306"/>
                  <a:pt x="426204" y="1190517"/>
                  <a:pt x="439754" y="1168732"/>
                </a:cubicBezTo>
                <a:lnTo>
                  <a:pt x="0" y="1168732"/>
                </a:lnTo>
                <a:lnTo>
                  <a:pt x="0" y="761099"/>
                </a:lnTo>
                <a:cubicBezTo>
                  <a:pt x="24839" y="773303"/>
                  <a:pt x="52809" y="779836"/>
                  <a:pt x="82305" y="779836"/>
                </a:cubicBezTo>
                <a:cubicBezTo>
                  <a:pt x="190260" y="779836"/>
                  <a:pt x="277774" y="692321"/>
                  <a:pt x="277774" y="584366"/>
                </a:cubicBezTo>
                <a:cubicBezTo>
                  <a:pt x="277774" y="476411"/>
                  <a:pt x="190260" y="388896"/>
                  <a:pt x="82305" y="388896"/>
                </a:cubicBezTo>
                <a:cubicBezTo>
                  <a:pt x="52809" y="388896"/>
                  <a:pt x="24839" y="395429"/>
                  <a:pt x="0" y="407633"/>
                </a:cubicBezTo>
                <a:close/>
              </a:path>
            </a:pathLst>
          </a:custGeom>
          <a:solidFill>
            <a:srgbClr val="C00000"/>
          </a:solidFill>
          <a:ln w="12700" cap="flat" cmpd="sng" algn="ctr">
            <a:noFill/>
            <a:prstDash val="solid"/>
            <a:miter lim="800000"/>
          </a:ln>
          <a:effectLst/>
        </p:spPr>
        <p:txBody>
          <a:bodyPr rtlCol="0" anchor="ctr"/>
          <a:lstStyle/>
          <a:p>
            <a:pPr marL="0" marR="0" lvl="0" indent="0" algn="ctr" defTabSz="318770" eaLnBrk="1" fontAlgn="auto" latinLnBrk="0" hangingPunct="1">
              <a:lnSpc>
                <a:spcPct val="100000"/>
              </a:lnSpc>
              <a:spcBef>
                <a:spcPts val="0"/>
              </a:spcBef>
              <a:spcAft>
                <a:spcPts val="0"/>
              </a:spcAft>
              <a:buClrTx/>
              <a:buSzTx/>
              <a:buFontTx/>
              <a:buNone/>
              <a:defRPr/>
            </a:pPr>
            <a:endParaRPr kumimoji="0" lang="zh-CN" altLang="en-US" sz="224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4" name="文本框 26"/>
          <p:cNvSpPr txBox="1"/>
          <p:nvPr/>
        </p:nvSpPr>
        <p:spPr>
          <a:xfrm>
            <a:off x="5893152" y="2823853"/>
            <a:ext cx="1576576" cy="861695"/>
          </a:xfrm>
          <a:prstGeom prst="rect">
            <a:avLst/>
          </a:prstGeom>
          <a:noFill/>
          <a:ln>
            <a:noFill/>
          </a:ln>
          <a:effectLst/>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hangingPunct="0">
              <a:lnSpc>
                <a:spcPct val="110000"/>
              </a:lnSpc>
              <a:spcBef>
                <a:spcPts val="0"/>
              </a:spcBef>
              <a:spcAft>
                <a:spcPts val="0"/>
              </a:spcAft>
              <a:defRPr/>
            </a:pPr>
            <a:r>
              <a:rPr lang="zh-CN" altLang="en-US" sz="2275" b="1" kern="0"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sym typeface="思源宋体 CN Heavy" panose="02020900000000000000" pitchFamily="18" charset="-122"/>
              </a:rPr>
              <a:t>国家</a:t>
            </a:r>
            <a:endParaRPr lang="en-US" altLang="zh-CN" sz="2275" b="1" kern="0"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sym typeface="思源宋体 CN Heavy" panose="02020900000000000000" pitchFamily="18" charset="-122"/>
            </a:endParaRPr>
          </a:p>
          <a:p>
            <a:pPr algn="ctr" fontAlgn="auto" hangingPunct="0">
              <a:lnSpc>
                <a:spcPct val="110000"/>
              </a:lnSpc>
              <a:spcBef>
                <a:spcPts val="0"/>
              </a:spcBef>
              <a:spcAft>
                <a:spcPts val="0"/>
              </a:spcAft>
              <a:defRPr/>
            </a:pPr>
            <a:r>
              <a:rPr lang="zh-CN" altLang="en-US" sz="2275" b="1" kern="0"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sym typeface="思源宋体 CN Heavy" panose="02020900000000000000" pitchFamily="18" charset="-122"/>
              </a:rPr>
              <a:t>责任</a:t>
            </a:r>
            <a:endParaRPr lang="zh-CN" altLang="en-US" sz="2275" b="1" kern="0"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sym typeface="思源宋体 CN Heavy" panose="02020900000000000000" pitchFamily="18" charset="-122"/>
            </a:endParaRPr>
          </a:p>
        </p:txBody>
      </p:sp>
      <p:sp>
        <p:nvSpPr>
          <p:cNvPr id="25" name="文本框 27"/>
          <p:cNvSpPr txBox="1"/>
          <p:nvPr/>
        </p:nvSpPr>
        <p:spPr>
          <a:xfrm>
            <a:off x="4198250" y="4371476"/>
            <a:ext cx="1529995" cy="861695"/>
          </a:xfrm>
          <a:prstGeom prst="rect">
            <a:avLst/>
          </a:prstGeom>
          <a:noFill/>
          <a:ln>
            <a:noFill/>
          </a:ln>
          <a:effectLst/>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hangingPunct="0">
              <a:lnSpc>
                <a:spcPct val="110000"/>
              </a:lnSpc>
              <a:spcBef>
                <a:spcPts val="0"/>
              </a:spcBef>
              <a:spcAft>
                <a:spcPts val="0"/>
              </a:spcAft>
              <a:defRPr/>
            </a:pPr>
            <a:r>
              <a:rPr lang="zh-CN" altLang="en-US" sz="2275" b="1" kern="0"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sym typeface="思源宋体 CN Heavy" panose="02020900000000000000" pitchFamily="18" charset="-122"/>
              </a:rPr>
              <a:t>社会</a:t>
            </a:r>
            <a:endParaRPr lang="en-US" altLang="zh-CN" sz="2275" b="1" kern="0"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sym typeface="思源宋体 CN Heavy" panose="02020900000000000000" pitchFamily="18" charset="-122"/>
            </a:endParaRPr>
          </a:p>
          <a:p>
            <a:pPr algn="ctr" fontAlgn="auto" hangingPunct="0">
              <a:lnSpc>
                <a:spcPct val="110000"/>
              </a:lnSpc>
              <a:spcBef>
                <a:spcPts val="0"/>
              </a:spcBef>
              <a:spcAft>
                <a:spcPts val="0"/>
              </a:spcAft>
              <a:defRPr/>
            </a:pPr>
            <a:r>
              <a:rPr lang="zh-CN" altLang="en-US" sz="2275" b="1" kern="0"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sym typeface="思源宋体 CN Heavy" panose="02020900000000000000" pitchFamily="18" charset="-122"/>
              </a:rPr>
              <a:t>责任</a:t>
            </a:r>
            <a:endParaRPr lang="zh-CN" altLang="en-US" sz="2275" b="1" kern="0" dirty="0">
              <a:solidFill>
                <a:srgbClr val="FFFFFF"/>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n-ea"/>
              <a:sym typeface="思源宋体 CN Heavy" panose="02020900000000000000" pitchFamily="18" charset="-122"/>
            </a:endParaRPr>
          </a:p>
        </p:txBody>
      </p:sp>
      <p:sp>
        <p:nvSpPr>
          <p:cNvPr id="26" name="文本框 28"/>
          <p:cNvSpPr txBox="1"/>
          <p:nvPr/>
        </p:nvSpPr>
        <p:spPr>
          <a:xfrm>
            <a:off x="5716713" y="4373850"/>
            <a:ext cx="1734815" cy="861695"/>
          </a:xfrm>
          <a:prstGeom prst="rect">
            <a:avLst/>
          </a:prstGeom>
          <a:noFill/>
          <a:ln>
            <a:noFill/>
          </a:ln>
          <a:effectLst/>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hangingPunct="0">
              <a:lnSpc>
                <a:spcPct val="110000"/>
              </a:lnSpc>
              <a:spcBef>
                <a:spcPts val="0"/>
              </a:spcBef>
              <a:spcAft>
                <a:spcPts val="0"/>
              </a:spcAft>
              <a:defRPr/>
            </a:pPr>
            <a:r>
              <a:rPr lang="zh-CN" altLang="en-US" sz="2275" b="1" kern="0" dirty="0">
                <a:solidFill>
                  <a:srgbClr val="C00000"/>
                </a:solidFill>
                <a:latin typeface="微软雅黑" panose="020B0503020204020204" pitchFamily="34" charset="-122"/>
                <a:ea typeface="微软雅黑" panose="020B0503020204020204" pitchFamily="34" charset="-122"/>
                <a:cs typeface="+mn-ea"/>
                <a:sym typeface="思源宋体 CN Heavy" panose="02020900000000000000" pitchFamily="18" charset="-122"/>
              </a:rPr>
              <a:t>个人</a:t>
            </a:r>
            <a:endParaRPr lang="en-US" altLang="zh-CN" sz="2275" b="1" kern="0" dirty="0">
              <a:solidFill>
                <a:srgbClr val="C00000"/>
              </a:solidFill>
              <a:latin typeface="微软雅黑" panose="020B0503020204020204" pitchFamily="34" charset="-122"/>
              <a:ea typeface="微软雅黑" panose="020B0503020204020204" pitchFamily="34" charset="-122"/>
              <a:cs typeface="+mn-ea"/>
              <a:sym typeface="思源宋体 CN Heavy" panose="02020900000000000000" pitchFamily="18" charset="-122"/>
            </a:endParaRPr>
          </a:p>
          <a:p>
            <a:pPr algn="ctr" fontAlgn="auto" hangingPunct="0">
              <a:lnSpc>
                <a:spcPct val="110000"/>
              </a:lnSpc>
              <a:spcBef>
                <a:spcPts val="0"/>
              </a:spcBef>
              <a:spcAft>
                <a:spcPts val="0"/>
              </a:spcAft>
              <a:defRPr/>
            </a:pPr>
            <a:r>
              <a:rPr lang="zh-CN" altLang="en-US" sz="2275" b="1" kern="0" dirty="0">
                <a:solidFill>
                  <a:srgbClr val="C00000"/>
                </a:solidFill>
                <a:latin typeface="微软雅黑" panose="020B0503020204020204" pitchFamily="34" charset="-122"/>
                <a:ea typeface="微软雅黑" panose="020B0503020204020204" pitchFamily="34" charset="-122"/>
                <a:cs typeface="+mn-ea"/>
                <a:sym typeface="思源宋体 CN Heavy" panose="02020900000000000000" pitchFamily="18" charset="-122"/>
              </a:rPr>
              <a:t>责任</a:t>
            </a:r>
            <a:endParaRPr lang="zh-CN" altLang="en-US" sz="2275" b="1" kern="0" dirty="0">
              <a:solidFill>
                <a:srgbClr val="C00000"/>
              </a:solidFill>
              <a:latin typeface="微软雅黑" panose="020B0503020204020204" pitchFamily="34" charset="-122"/>
              <a:ea typeface="微软雅黑" panose="020B0503020204020204" pitchFamily="34" charset="-122"/>
              <a:cs typeface="+mn-ea"/>
              <a:sym typeface="思源宋体 CN Heavy" panose="02020900000000000000" pitchFamily="18" charset="-122"/>
            </a:endParaRPr>
          </a:p>
        </p:txBody>
      </p:sp>
      <p:sp>
        <p:nvSpPr>
          <p:cNvPr id="27" name="文本框 27"/>
          <p:cNvSpPr txBox="1"/>
          <p:nvPr/>
        </p:nvSpPr>
        <p:spPr>
          <a:xfrm>
            <a:off x="4268119" y="2824264"/>
            <a:ext cx="1620283" cy="861695"/>
          </a:xfrm>
          <a:prstGeom prst="rect">
            <a:avLst/>
          </a:prstGeom>
          <a:noFill/>
          <a:ln>
            <a:noFill/>
          </a:ln>
          <a:effectLst/>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hangingPunct="0">
              <a:lnSpc>
                <a:spcPct val="110000"/>
              </a:lnSpc>
              <a:spcBef>
                <a:spcPts val="0"/>
              </a:spcBef>
              <a:spcAft>
                <a:spcPts val="0"/>
              </a:spcAft>
              <a:defRPr/>
            </a:pPr>
            <a:r>
              <a:rPr lang="zh-CN" altLang="en-US" sz="2275" b="1" kern="0" dirty="0">
                <a:solidFill>
                  <a:srgbClr val="C00000"/>
                </a:solidFill>
                <a:latin typeface="微软雅黑" panose="020B0503020204020204" pitchFamily="34" charset="-122"/>
                <a:ea typeface="微软雅黑" panose="020B0503020204020204" pitchFamily="34" charset="-122"/>
                <a:cs typeface="+mn-ea"/>
                <a:sym typeface="思源宋体 CN Heavy" panose="02020900000000000000" pitchFamily="18" charset="-122"/>
              </a:rPr>
              <a:t>时代</a:t>
            </a:r>
            <a:endParaRPr lang="en-US" altLang="zh-CN" sz="2275" b="1" kern="0" dirty="0">
              <a:solidFill>
                <a:srgbClr val="C00000"/>
              </a:solidFill>
              <a:latin typeface="微软雅黑" panose="020B0503020204020204" pitchFamily="34" charset="-122"/>
              <a:ea typeface="微软雅黑" panose="020B0503020204020204" pitchFamily="34" charset="-122"/>
              <a:cs typeface="+mn-ea"/>
              <a:sym typeface="思源宋体 CN Heavy" panose="02020900000000000000" pitchFamily="18" charset="-122"/>
            </a:endParaRPr>
          </a:p>
          <a:p>
            <a:pPr algn="ctr" fontAlgn="auto" hangingPunct="0">
              <a:lnSpc>
                <a:spcPct val="110000"/>
              </a:lnSpc>
              <a:spcBef>
                <a:spcPts val="0"/>
              </a:spcBef>
              <a:spcAft>
                <a:spcPts val="0"/>
              </a:spcAft>
              <a:defRPr/>
            </a:pPr>
            <a:r>
              <a:rPr lang="zh-CN" altLang="en-US" sz="2275" b="1" kern="0" dirty="0">
                <a:solidFill>
                  <a:srgbClr val="C00000"/>
                </a:solidFill>
                <a:latin typeface="微软雅黑" panose="020B0503020204020204" pitchFamily="34" charset="-122"/>
                <a:ea typeface="微软雅黑" panose="020B0503020204020204" pitchFamily="34" charset="-122"/>
                <a:cs typeface="+mn-ea"/>
                <a:sym typeface="思源宋体 CN Heavy" panose="02020900000000000000" pitchFamily="18" charset="-122"/>
              </a:rPr>
              <a:t>责任</a:t>
            </a:r>
            <a:endParaRPr lang="zh-CN" altLang="en-US" sz="2275" b="1" kern="0" dirty="0">
              <a:solidFill>
                <a:srgbClr val="C00000"/>
              </a:solidFill>
              <a:latin typeface="微软雅黑" panose="020B0503020204020204" pitchFamily="34" charset="-122"/>
              <a:ea typeface="微软雅黑" panose="020B0503020204020204" pitchFamily="34" charset="-122"/>
              <a:cs typeface="+mn-ea"/>
              <a:sym typeface="思源宋体 CN Heavy" panose="02020900000000000000" pitchFamily="18" charset="-122"/>
            </a:endParaRPr>
          </a:p>
        </p:txBody>
      </p:sp>
      <p:sp>
        <p:nvSpPr>
          <p:cNvPr id="28" name="TextBox 20"/>
          <p:cNvSpPr txBox="1"/>
          <p:nvPr/>
        </p:nvSpPr>
        <p:spPr bwMode="auto">
          <a:xfrm>
            <a:off x="271005" y="2457108"/>
            <a:ext cx="3799482" cy="1445680"/>
          </a:xfrm>
          <a:prstGeom prst="rect">
            <a:avLst/>
          </a:prstGeom>
          <a:noFill/>
        </p:spPr>
        <p:txBody>
          <a:bodyPr vert="horz" wrap="square" lIns="91406" tIns="45702" rIns="91406" bIns="45702"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342900" indent="-342900" algn="just" fontAlgn="auto" hangingPunct="0">
              <a:lnSpc>
                <a:spcPct val="125000"/>
              </a:lnSpc>
              <a:spcBef>
                <a:spcPts val="0"/>
              </a:spcBef>
              <a:spcAft>
                <a:spcPts val="0"/>
              </a:spcAft>
              <a:buFont typeface="Wingdings" panose="05000000000000000000" pitchFamily="2" charset="2"/>
              <a:buChar char="n"/>
              <a:defRPr/>
            </a:pP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葆有为人类做贡献的</a:t>
            </a:r>
            <a:r>
              <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勇气和胆识</a:t>
            </a: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a:t>
            </a:r>
            <a:r>
              <a:rPr lang="zh-CN" altLang="en-US" b="1" kern="0" spc="-100" dirty="0">
                <a:latin typeface="微软雅黑" panose="020B0503020204020204" pitchFamily="34" charset="-122"/>
                <a:ea typeface="微软雅黑" panose="020B0503020204020204" pitchFamily="34" charset="-122"/>
                <a:sym typeface="思源宋体 CN Heavy" panose="02020900000000000000" pitchFamily="18" charset="-122"/>
              </a:rPr>
              <a:t>成为走在前列、勇立潮头的</a:t>
            </a:r>
            <a:r>
              <a:rPr lang="zh-CN" altLang="en-US" b="1" kern="0" spc="-10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时代先锋</a:t>
            </a:r>
            <a:endParaRPr lang="en-US" altLang="zh-CN" b="1" kern="0" spc="-10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endParaRPr>
          </a:p>
          <a:p>
            <a:pPr marL="342900" indent="-342900" algn="just" fontAlgn="auto" hangingPunct="0">
              <a:lnSpc>
                <a:spcPct val="125000"/>
              </a:lnSpc>
              <a:spcBef>
                <a:spcPts val="0"/>
              </a:spcBef>
              <a:spcAft>
                <a:spcPts val="0"/>
              </a:spcAft>
              <a:buFont typeface="Wingdings" panose="05000000000000000000" pitchFamily="2" charset="2"/>
              <a:buChar char="n"/>
              <a:defRPr/>
            </a:pP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做人类</a:t>
            </a:r>
            <a:r>
              <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文明交流互鉴的使者</a:t>
            </a:r>
            <a:endPar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endParaRPr>
          </a:p>
        </p:txBody>
      </p:sp>
      <p:sp>
        <p:nvSpPr>
          <p:cNvPr id="29" name="TextBox 20"/>
          <p:cNvSpPr txBox="1"/>
          <p:nvPr/>
        </p:nvSpPr>
        <p:spPr bwMode="auto">
          <a:xfrm>
            <a:off x="7866682" y="2399729"/>
            <a:ext cx="3874869" cy="2058541"/>
          </a:xfrm>
          <a:prstGeom prst="rect">
            <a:avLst/>
          </a:prstGeom>
          <a:noFill/>
        </p:spPr>
        <p:txBody>
          <a:bodyPr vert="horz" wrap="square" lIns="91406" tIns="45702" rIns="91406" bIns="45702"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342900" indent="-342900" algn="just" fontAlgn="auto" hangingPunct="0">
              <a:lnSpc>
                <a:spcPct val="120000"/>
              </a:lnSpc>
              <a:spcBef>
                <a:spcPts val="0"/>
              </a:spcBef>
              <a:spcAft>
                <a:spcPts val="0"/>
              </a:spcAft>
              <a:buFont typeface="Wingdings" panose="05000000000000000000" pitchFamily="2" charset="2"/>
              <a:buChar char="n"/>
              <a:defRPr/>
            </a:pP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强国建设和民族复兴的</a:t>
            </a:r>
            <a:r>
              <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参与者、奉献者、见证者</a:t>
            </a:r>
            <a:endParaRPr lang="en-US" altLang="zh-CN"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endParaRPr>
          </a:p>
          <a:p>
            <a:pPr marL="342900" indent="-342900" algn="just" fontAlgn="auto" hangingPunct="0">
              <a:lnSpc>
                <a:spcPct val="120000"/>
              </a:lnSpc>
              <a:spcBef>
                <a:spcPts val="0"/>
              </a:spcBef>
              <a:spcAft>
                <a:spcPts val="0"/>
              </a:spcAft>
              <a:buFont typeface="Wingdings" panose="05000000000000000000" pitchFamily="2" charset="2"/>
              <a:buChar char="n"/>
              <a:defRPr/>
            </a:pP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中国式现代化道路、人类文明新形态的</a:t>
            </a:r>
            <a:r>
              <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探索者</a:t>
            </a:r>
            <a:endParaRPr lang="en-US" altLang="zh-CN"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endParaRPr>
          </a:p>
          <a:p>
            <a:pPr marL="342900" indent="-342900" algn="just" fontAlgn="auto" hangingPunct="0">
              <a:lnSpc>
                <a:spcPct val="120000"/>
              </a:lnSpc>
              <a:spcBef>
                <a:spcPts val="0"/>
              </a:spcBef>
              <a:spcAft>
                <a:spcPts val="0"/>
              </a:spcAft>
              <a:buFont typeface="Wingdings" panose="05000000000000000000" pitchFamily="2" charset="2"/>
              <a:buChar char="n"/>
              <a:defRPr/>
            </a:pP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创新创造的</a:t>
            </a:r>
            <a:r>
              <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引领者、从“</a:t>
            </a:r>
            <a:r>
              <a:rPr lang="en-US" altLang="zh-CN"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0”</a:t>
            </a:r>
            <a:r>
              <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到“</a:t>
            </a:r>
            <a:r>
              <a:rPr lang="en-US" altLang="zh-CN"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1”</a:t>
            </a:r>
            <a:r>
              <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的开拓者</a:t>
            </a:r>
            <a:endPar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endParaRPr>
          </a:p>
        </p:txBody>
      </p:sp>
      <p:sp>
        <p:nvSpPr>
          <p:cNvPr id="30" name="TextBox 20"/>
          <p:cNvSpPr txBox="1"/>
          <p:nvPr/>
        </p:nvSpPr>
        <p:spPr bwMode="auto">
          <a:xfrm>
            <a:off x="266054" y="4042855"/>
            <a:ext cx="3644963" cy="2484426"/>
          </a:xfrm>
          <a:prstGeom prst="rect">
            <a:avLst/>
          </a:prstGeom>
          <a:noFill/>
        </p:spPr>
        <p:txBody>
          <a:bodyPr vert="horz" wrap="square" lIns="91406" tIns="45702" rIns="91406" bIns="45702"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342900" indent="-342900" algn="just" fontAlgn="auto" hangingPunct="0">
              <a:lnSpc>
                <a:spcPct val="125000"/>
              </a:lnSpc>
              <a:spcBef>
                <a:spcPts val="0"/>
              </a:spcBef>
              <a:spcAft>
                <a:spcPts val="0"/>
              </a:spcAft>
              <a:buFont typeface="Wingdings" panose="05000000000000000000" pitchFamily="2" charset="2"/>
              <a:buChar char="n"/>
              <a:defRPr/>
            </a:pP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履行公民责任义务，成为社会  主义核心价值观的</a:t>
            </a:r>
            <a:r>
              <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坚定信仰者、积极传播者、模范践行者</a:t>
            </a:r>
            <a:endParaRPr lang="en-US" altLang="zh-CN"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endParaRPr>
          </a:p>
          <a:p>
            <a:pPr marL="342900" indent="-342900" algn="just" fontAlgn="auto" hangingPunct="0">
              <a:lnSpc>
                <a:spcPct val="125000"/>
              </a:lnSpc>
              <a:spcBef>
                <a:spcPts val="0"/>
              </a:spcBef>
              <a:spcAft>
                <a:spcPts val="0"/>
              </a:spcAft>
              <a:buFont typeface="Wingdings" panose="05000000000000000000" pitchFamily="2" charset="2"/>
              <a:buChar char="n"/>
              <a:defRPr/>
            </a:pP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服务自己的家乡，为家乡发展  建设做贡献</a:t>
            </a:r>
            <a:endParaRPr lang="en-US" altLang="zh-CN" b="1" kern="0" dirty="0">
              <a:latin typeface="微软雅黑" panose="020B0503020204020204" pitchFamily="34" charset="-122"/>
              <a:ea typeface="微软雅黑" panose="020B0503020204020204" pitchFamily="34" charset="-122"/>
              <a:sym typeface="思源宋体 CN Heavy" panose="02020900000000000000" pitchFamily="18" charset="-122"/>
            </a:endParaRPr>
          </a:p>
          <a:p>
            <a:pPr marL="342900" indent="-342900" algn="just" fontAlgn="auto" hangingPunct="0">
              <a:lnSpc>
                <a:spcPct val="125000"/>
              </a:lnSpc>
              <a:spcBef>
                <a:spcPts val="0"/>
              </a:spcBef>
              <a:spcAft>
                <a:spcPts val="0"/>
              </a:spcAft>
              <a:buFont typeface="Wingdings" panose="05000000000000000000" pitchFamily="2" charset="2"/>
              <a:buChar char="n"/>
              <a:defRPr/>
            </a:pP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承担家庭责任，传承良好家风、关爱父母兄弟</a:t>
            </a:r>
            <a:endParaRPr lang="en-US" altLang="zh-CN" b="1" kern="0" dirty="0">
              <a:latin typeface="微软雅黑" panose="020B0503020204020204" pitchFamily="34" charset="-122"/>
              <a:ea typeface="微软雅黑" panose="020B0503020204020204" pitchFamily="34" charset="-122"/>
              <a:sym typeface="思源宋体 CN Heavy" panose="02020900000000000000" pitchFamily="18" charset="-122"/>
            </a:endParaRPr>
          </a:p>
        </p:txBody>
      </p:sp>
      <p:sp>
        <p:nvSpPr>
          <p:cNvPr id="31" name="TextBox 20"/>
          <p:cNvSpPr txBox="1"/>
          <p:nvPr/>
        </p:nvSpPr>
        <p:spPr bwMode="auto">
          <a:xfrm>
            <a:off x="7858376" y="4578434"/>
            <a:ext cx="3874869" cy="2058541"/>
          </a:xfrm>
          <a:prstGeom prst="rect">
            <a:avLst/>
          </a:prstGeom>
          <a:noFill/>
        </p:spPr>
        <p:txBody>
          <a:bodyPr vert="horz" wrap="square" lIns="91406" tIns="45702" rIns="91406" bIns="45702"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342900" indent="-342900" algn="just" fontAlgn="auto" hangingPunct="0">
              <a:lnSpc>
                <a:spcPct val="120000"/>
              </a:lnSpc>
              <a:spcBef>
                <a:spcPts val="0"/>
              </a:spcBef>
              <a:spcAft>
                <a:spcPts val="0"/>
              </a:spcAft>
              <a:buClr>
                <a:srgbClr val="404040"/>
              </a:buClr>
              <a:buFont typeface="Wingdings" panose="05000000000000000000" pitchFamily="2" charset="2"/>
              <a:buChar char="n"/>
              <a:defRPr/>
            </a:pP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充分利用浙大的“富矿”充实自己、发展自己、成就自己，做</a:t>
            </a:r>
            <a:r>
              <a:rPr lang="zh-CN" altLang="en-US" b="1" kern="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心中有梦、眼中有光、手中有活、脚下有力</a:t>
            </a:r>
            <a:r>
              <a:rPr lang="zh-CN" altLang="en-US" b="1" kern="0" dirty="0">
                <a:latin typeface="微软雅黑" panose="020B0503020204020204" pitchFamily="34" charset="-122"/>
                <a:ea typeface="微软雅黑" panose="020B0503020204020204" pitchFamily="34" charset="-122"/>
                <a:sym typeface="思源宋体 CN Heavy" panose="02020900000000000000" pitchFamily="18" charset="-122"/>
              </a:rPr>
              <a:t>的时代新人</a:t>
            </a:r>
            <a:endParaRPr lang="en-US" altLang="zh-CN" b="1" kern="0" dirty="0">
              <a:latin typeface="微软雅黑" panose="020B0503020204020204" pitchFamily="34" charset="-122"/>
              <a:ea typeface="微软雅黑" panose="020B0503020204020204" pitchFamily="34" charset="-122"/>
              <a:sym typeface="思源宋体 CN Heavy" panose="02020900000000000000" pitchFamily="18" charset="-122"/>
            </a:endParaRPr>
          </a:p>
          <a:p>
            <a:pPr marL="342900" indent="-342900" algn="just" fontAlgn="auto" hangingPunct="0">
              <a:lnSpc>
                <a:spcPct val="120000"/>
              </a:lnSpc>
              <a:spcBef>
                <a:spcPts val="0"/>
              </a:spcBef>
              <a:spcAft>
                <a:spcPts val="0"/>
              </a:spcAft>
              <a:buClr>
                <a:srgbClr val="404040"/>
              </a:buClr>
              <a:buFont typeface="Wingdings" panose="05000000000000000000" pitchFamily="2" charset="2"/>
              <a:buChar char="n"/>
              <a:defRPr/>
            </a:pPr>
            <a:r>
              <a:rPr lang="zh-CN" altLang="en-US" b="1" kern="0" spc="-100" dirty="0">
                <a:latin typeface="微软雅黑" panose="020B0503020204020204" pitchFamily="34" charset="-122"/>
                <a:ea typeface="微软雅黑" panose="020B0503020204020204" pitchFamily="34" charset="-122"/>
                <a:sym typeface="思源宋体 CN Heavy" panose="02020900000000000000" pitchFamily="18" charset="-122"/>
              </a:rPr>
              <a:t>做到</a:t>
            </a:r>
            <a:r>
              <a:rPr lang="zh-CN" altLang="en-US" b="1" kern="0" spc="-10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慎独</a:t>
            </a:r>
            <a:r>
              <a:rPr lang="zh-CN" altLang="en-US" b="1" kern="0" spc="-100" dirty="0">
                <a:latin typeface="微软雅黑" panose="020B0503020204020204" pitchFamily="34" charset="-122"/>
                <a:ea typeface="微软雅黑" panose="020B0503020204020204" pitchFamily="34" charset="-122"/>
                <a:sym typeface="思源宋体 CN Heavy" panose="02020900000000000000" pitchFamily="18" charset="-122"/>
              </a:rPr>
              <a:t>，能够</a:t>
            </a:r>
            <a:r>
              <a:rPr lang="zh-CN" altLang="en-US" b="1" kern="0" spc="-100" dirty="0">
                <a:solidFill>
                  <a:srgbClr val="C00000"/>
                </a:solidFill>
                <a:latin typeface="微软雅黑" panose="020B0503020204020204" pitchFamily="34" charset="-122"/>
                <a:ea typeface="微软雅黑" panose="020B0503020204020204" pitchFamily="34" charset="-122"/>
                <a:sym typeface="思源宋体 CN Heavy" panose="02020900000000000000" pitchFamily="18" charset="-122"/>
              </a:rPr>
              <a:t>独善其身</a:t>
            </a:r>
            <a:r>
              <a:rPr lang="zh-CN" altLang="en-US" b="1" kern="0" spc="-100" dirty="0">
                <a:latin typeface="微软雅黑" panose="020B0503020204020204" pitchFamily="34" charset="-122"/>
                <a:ea typeface="微软雅黑" panose="020B0503020204020204" pitchFamily="34" charset="-122"/>
                <a:sym typeface="思源宋体 CN Heavy" panose="02020900000000000000" pitchFamily="18" charset="-122"/>
              </a:rPr>
              <a:t>，对自己负责</a:t>
            </a:r>
            <a:endParaRPr lang="zh-CN" altLang="en-US" b="1" kern="0" spc="-100" dirty="0">
              <a:latin typeface="微软雅黑" panose="020B0503020204020204" pitchFamily="34" charset="-122"/>
              <a:ea typeface="微软雅黑" panose="020B0503020204020204" pitchFamily="34" charset="-122"/>
              <a:sym typeface="思源宋体 CN Heavy" panose="02020900000000000000" pitchFamily="18" charset="-122"/>
            </a:endParaRPr>
          </a:p>
        </p:txBody>
      </p:sp>
      <p:sp>
        <p:nvSpPr>
          <p:cNvPr id="32" name="矩形 31"/>
          <p:cNvSpPr/>
          <p:nvPr/>
        </p:nvSpPr>
        <p:spPr>
          <a:xfrm>
            <a:off x="345233" y="1059297"/>
            <a:ext cx="11434666" cy="853567"/>
          </a:xfrm>
          <a:prstGeom prst="rect">
            <a:avLst/>
          </a:prstGeom>
          <a:ln>
            <a:noFill/>
            <a:prstDash val="lgDash"/>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同学们要在优秀精神传统的涵养下，在高远使命愿景的引领下，更加主动地去寻找自己的使命、责任，在寻责、担责、履责中体悟并实现人生的价值</a:t>
            </a:r>
            <a:r>
              <a:rPr lang="zh-CN" altLang="en-US" sz="2000" b="1" dirty="0">
                <a:latin typeface="微软雅黑" panose="020B0503020204020204" pitchFamily="34" charset="-122"/>
                <a:ea typeface="微软雅黑" panose="020B0503020204020204" pitchFamily="34" charset="-122"/>
              </a:rPr>
              <a:t>。</a:t>
            </a:r>
            <a:endPar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78157" y="874137"/>
            <a:ext cx="11635740" cy="3168650"/>
          </a:xfrm>
          <a:prstGeom prst="rect">
            <a:avLst/>
          </a:prstGeom>
          <a:noFill/>
          <a:effectLst/>
        </p:spPr>
        <p:txBody>
          <a:bodyPr wrap="none" lIns="121920" tIns="60960" rIns="121920" bIns="6096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6600" b="1" i="0" u="none" strike="noStrike" kern="1200" cap="none" spc="300" normalizeH="0" baseline="0" noProof="0" dirty="0">
                <a:ln w="11430" cmpd="sng">
                  <a:noFill/>
                  <a:prstDash val="solid"/>
                  <a:miter lim="800000"/>
                </a:ln>
                <a:solidFill>
                  <a:srgbClr val="C00000"/>
                </a:solidFill>
                <a:effectLst>
                  <a:outerShdw blurRad="152400" dist="38100" dir="2700000" algn="tl" rotWithShape="0">
                    <a:srgbClr val="003F88">
                      <a:alpha val="40000"/>
                    </a:srgbClr>
                  </a:outerShdw>
                </a:effectLst>
                <a:uLnTx/>
                <a:uFillTx/>
                <a:latin typeface="微软雅黑" panose="020B0503020204020204" pitchFamily="34" charset="-122"/>
                <a:ea typeface="微软雅黑" panose="020B0503020204020204" pitchFamily="34" charset="-122"/>
                <a:cs typeface="+mn-ea"/>
                <a:sym typeface="+mn-lt"/>
              </a:rPr>
              <a:t>以本为本</a:t>
            </a:r>
            <a:r>
              <a:rPr kumimoji="0" lang="en-US" altLang="zh-CN" sz="6600" b="1" i="0" u="none" strike="noStrike" kern="1200" cap="none" spc="300" normalizeH="0" baseline="0" noProof="0" dirty="0">
                <a:ln w="11430" cmpd="sng">
                  <a:noFill/>
                  <a:prstDash val="solid"/>
                  <a:miter lim="800000"/>
                </a:ln>
                <a:solidFill>
                  <a:srgbClr val="C00000"/>
                </a:solidFill>
                <a:effectLst>
                  <a:outerShdw blurRad="152400" dist="38100" dir="2700000" algn="tl" rotWithShape="0">
                    <a:srgbClr val="003F88">
                      <a:alpha val="40000"/>
                    </a:srgbClr>
                  </a:outerShdw>
                </a:effectLst>
                <a:uLnTx/>
                <a:uFillTx/>
                <a:latin typeface="微软雅黑" panose="020B0503020204020204" pitchFamily="34" charset="-122"/>
                <a:ea typeface="微软雅黑" panose="020B0503020204020204" pitchFamily="34" charset="-122"/>
                <a:cs typeface="+mn-ea"/>
                <a:sym typeface="+mn-lt"/>
              </a:rPr>
              <a:t>   </a:t>
            </a:r>
            <a:r>
              <a:rPr kumimoji="0" lang="zh-CN" altLang="en-US" sz="6600" b="1" i="0" u="none" strike="noStrike" kern="1200" cap="none" spc="300" normalizeH="0" baseline="0" noProof="0" dirty="0">
                <a:ln w="11430" cmpd="sng">
                  <a:noFill/>
                  <a:prstDash val="solid"/>
                  <a:miter lim="800000"/>
                </a:ln>
                <a:solidFill>
                  <a:srgbClr val="C00000"/>
                </a:solidFill>
                <a:effectLst>
                  <a:outerShdw blurRad="152400" dist="38100" dir="2700000" algn="tl" rotWithShape="0">
                    <a:srgbClr val="003F88">
                      <a:alpha val="40000"/>
                    </a:srgbClr>
                  </a:outerShdw>
                </a:effectLst>
                <a:uLnTx/>
                <a:uFillTx/>
                <a:latin typeface="微软雅黑" panose="020B0503020204020204" pitchFamily="34" charset="-122"/>
                <a:ea typeface="微软雅黑" panose="020B0503020204020204" pitchFamily="34" charset="-122"/>
                <a:cs typeface="+mn-ea"/>
                <a:sym typeface="+mn-lt"/>
              </a:rPr>
              <a:t>走在前列</a:t>
            </a:r>
            <a:endParaRPr kumimoji="0" lang="en-US" altLang="zh-CN" sz="6600" b="1" i="0" u="none" strike="noStrike" kern="1200" cap="none" spc="300" normalizeH="0" baseline="0" noProof="0" dirty="0">
              <a:ln w="11430" cmpd="sng">
                <a:noFill/>
                <a:prstDash val="solid"/>
                <a:miter lim="800000"/>
              </a:ln>
              <a:solidFill>
                <a:srgbClr val="C00000"/>
              </a:solidFill>
              <a:effectLst>
                <a:outerShdw blurRad="152400" dist="38100" dir="2700000" algn="tl" rotWithShape="0">
                  <a:srgbClr val="003F88">
                    <a:alpha val="40000"/>
                  </a:srgbClr>
                </a:outerShdw>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6600" b="1" i="0" u="none" strike="noStrike" kern="1200" cap="none" spc="300" normalizeH="0" baseline="0" noProof="0" dirty="0">
                <a:ln w="11430" cmpd="sng">
                  <a:noFill/>
                  <a:prstDash val="solid"/>
                  <a:miter lim="800000"/>
                </a:ln>
                <a:solidFill>
                  <a:srgbClr val="C00000"/>
                </a:solidFill>
                <a:effectLst>
                  <a:outerShdw blurRad="152400" dist="38100" dir="2700000" algn="tl" rotWithShape="0">
                    <a:srgbClr val="003F88">
                      <a:alpha val="40000"/>
                    </a:srgbClr>
                  </a:outerShdw>
                </a:effectLst>
                <a:uLnTx/>
                <a:uFillTx/>
                <a:latin typeface="微软雅黑" panose="020B0503020204020204" pitchFamily="34" charset="-122"/>
                <a:ea typeface="微软雅黑" panose="020B0503020204020204" pitchFamily="34" charset="-122"/>
                <a:cs typeface="+mn-ea"/>
                <a:sym typeface="+mn-lt"/>
              </a:rPr>
              <a:t>为教育强国建设贡献浙大力量</a:t>
            </a:r>
            <a:endParaRPr kumimoji="0" lang="zh-CN" altLang="en-US" sz="6600" b="1" i="0" u="none" strike="noStrike" kern="1200" cap="none" spc="300" normalizeH="0" baseline="0" noProof="0" dirty="0">
              <a:ln w="11430" cmpd="sng">
                <a:noFill/>
                <a:prstDash val="solid"/>
                <a:miter lim="800000"/>
              </a:ln>
              <a:solidFill>
                <a:srgbClr val="C00000"/>
              </a:solidFill>
              <a:effectLst>
                <a:outerShdw blurRad="152400" dist="38100" dir="2700000" algn="tl" rotWithShape="0">
                  <a:srgbClr val="003F88">
                    <a:alpha val="40000"/>
                  </a:srgbClr>
                </a:outerShdw>
              </a:effectLst>
              <a:uLnTx/>
              <a:uFillTx/>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0" y="1238885"/>
            <a:ext cx="12192000" cy="2182495"/>
            <a:chOff x="0" y="1716"/>
            <a:chExt cx="19200" cy="3684"/>
          </a:xfrm>
        </p:grpSpPr>
        <p:sp>
          <p:nvSpPr>
            <p:cNvPr id="35" name="矩形 34"/>
            <p:cNvSpPr/>
            <p:nvPr/>
          </p:nvSpPr>
          <p:spPr>
            <a:xfrm>
              <a:off x="0" y="1716"/>
              <a:ext cx="19200" cy="3684"/>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59" y="2250"/>
              <a:ext cx="18007" cy="2617"/>
            </a:xfrm>
            <a:prstGeom prst="rect">
              <a:avLst/>
            </a:prstGeom>
            <a:noFill/>
          </p:spPr>
          <p:txBody>
            <a:bodyPr wrap="square" rtlCol="0" anchor="ctr" anchorCtr="0">
              <a:spAutoFit/>
            </a:bodyPr>
            <a:lstStyle/>
            <a:p>
              <a:pPr lvl="0" indent="457200" algn="just" fontAlgn="auto">
                <a:lnSpc>
                  <a:spcPct val="150000"/>
                </a:lnSpc>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浙江大学是一所拥有</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127</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年悠久历史和深厚底蕴的高等学府，正在加快建设中国特色世界一流的综合型、研究型、创新型大学。现有学科涵盖</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13</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个门类，设有</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个校区、</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个学部、</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40</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个专业学院（系）、</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个工程师学院、</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个中外合作办学学院、</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家直属附属医院。</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9" name="文本框 8"/>
          <p:cNvSpPr txBox="1"/>
          <p:nvPr/>
        </p:nvSpPr>
        <p:spPr>
          <a:xfrm>
            <a:off x="663575" y="4032781"/>
            <a:ext cx="580390" cy="1896110"/>
          </a:xfrm>
          <a:prstGeom prst="roundRect">
            <a:avLst/>
          </a:prstGeom>
          <a:solidFill>
            <a:srgbClr val="003F88"/>
          </a:solidFill>
        </p:spPr>
        <p:txBody>
          <a:bodyPr vert="eaVert" wrap="square" rtlCol="0" anchor="ctr" anchorCtr="0">
            <a:noAutofit/>
          </a:bodyPr>
          <a:lstStyle/>
          <a:p>
            <a:pPr algn="ctr"/>
            <a:r>
              <a:rPr lang="zh-CN" altLang="en-US" b="1" spc="100">
                <a:solidFill>
                  <a:schemeClr val="bg1"/>
                </a:solidFill>
                <a:uFillTx/>
                <a:latin typeface="微软雅黑" panose="020B0503020204020204" pitchFamily="34" charset="-122"/>
                <a:ea typeface="微软雅黑" panose="020B0503020204020204" pitchFamily="34" charset="-122"/>
              </a:rPr>
              <a:t>世界大学排名</a:t>
            </a:r>
            <a:endParaRPr lang="zh-CN" altLang="en-US" b="1" spc="100">
              <a:solidFill>
                <a:schemeClr val="bg1"/>
              </a:solidFill>
              <a:uFillTx/>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549400" y="4204136"/>
            <a:ext cx="1857375" cy="626205"/>
            <a:chOff x="3645" y="4685"/>
            <a:chExt cx="3339" cy="858"/>
          </a:xfrm>
        </p:grpSpPr>
        <p:sp>
          <p:nvSpPr>
            <p:cNvPr id="11" name="圆角矩形 10"/>
            <p:cNvSpPr/>
            <p:nvPr/>
          </p:nvSpPr>
          <p:spPr>
            <a:xfrm>
              <a:off x="3645" y="4686"/>
              <a:ext cx="3339" cy="835"/>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3687" y="4877"/>
              <a:ext cx="2116" cy="505"/>
            </a:xfrm>
            <a:prstGeom prst="rect">
              <a:avLst/>
            </a:prstGeom>
            <a:noFill/>
          </p:spPr>
          <p:txBody>
            <a:bodyPr wrap="square" rtlCol="0">
              <a:spAutoFit/>
            </a:bodyPr>
            <a:lstStyle/>
            <a:p>
              <a:pPr algn="ctr"/>
              <a:r>
                <a:rPr lang="en-US" altLang="zh-CN" b="1">
                  <a:solidFill>
                    <a:srgbClr val="C00000"/>
                  </a:solidFill>
                  <a:latin typeface="微软雅黑" panose="020B0503020204020204" pitchFamily="34" charset="-122"/>
                  <a:ea typeface="微软雅黑" panose="020B0503020204020204" pitchFamily="34" charset="-122"/>
                </a:rPr>
                <a:t>ARWU   </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804" y="4685"/>
              <a:ext cx="1180" cy="858"/>
            </a:xfrm>
            <a:prstGeom prst="roundRect">
              <a:avLst/>
            </a:prstGeom>
            <a:solidFill>
              <a:srgbClr val="003F88"/>
            </a:solidFill>
          </p:spPr>
          <p:txBody>
            <a:bodyPr wrap="square" rtlCol="0" anchor="ctr" anchorCtr="0">
              <a:no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27</a:t>
              </a:r>
              <a:r>
                <a:rPr lang="en-US" altLang="zh-CN" sz="2000" b="1">
                  <a:solidFill>
                    <a:schemeClr val="bg1"/>
                  </a:solidFill>
                  <a:latin typeface="微软雅黑" panose="020B0503020204020204" pitchFamily="34" charset="-122"/>
                  <a:ea typeface="微软雅黑" panose="020B0503020204020204" pitchFamily="34" charset="-122"/>
                  <a:sym typeface="+mn-ea"/>
                </a:rPr>
                <a:t> </a:t>
              </a:r>
              <a:endParaRPr lang="en-US" altLang="zh-CN" sz="20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57" name="组合 56"/>
          <p:cNvGrpSpPr/>
          <p:nvPr/>
        </p:nvGrpSpPr>
        <p:grpSpPr>
          <a:xfrm>
            <a:off x="5950781" y="3998491"/>
            <a:ext cx="5272651" cy="1930400"/>
            <a:chOff x="10166" y="6866"/>
            <a:chExt cx="8111" cy="3040"/>
          </a:xfrm>
        </p:grpSpPr>
        <p:sp>
          <p:nvSpPr>
            <p:cNvPr id="13" name="文本框 12"/>
            <p:cNvSpPr txBox="1"/>
            <p:nvPr/>
          </p:nvSpPr>
          <p:spPr>
            <a:xfrm>
              <a:off x="10166" y="6866"/>
              <a:ext cx="7926" cy="1016"/>
            </a:xfrm>
            <a:prstGeom prst="rect">
              <a:avLst/>
            </a:prstGeom>
            <a:noFill/>
          </p:spPr>
          <p:txBody>
            <a:bodyPr wrap="square" rtlCol="0" anchor="ctr" anchorCtr="0">
              <a:spAutoFit/>
            </a:bodyPr>
            <a:lstStyle/>
            <a:p>
              <a:pPr algn="ctr" defTabSz="1097280">
                <a:defRPr/>
              </a:pPr>
              <a:r>
                <a:rPr lang="en-US" altLang="zh-CN" sz="3600" b="1" noProof="0" dirty="0">
                  <a:solidFill>
                    <a:srgbClr val="003F88"/>
                  </a:solidFill>
                  <a:latin typeface="Times New Roman" panose="02020603050405020304" pitchFamily="18" charset="0"/>
                  <a:ea typeface="微软雅黑" panose="020B0503020204020204" pitchFamily="34" charset="-122"/>
                  <a:cs typeface="Times New Roman" panose="02020603050405020304" pitchFamily="18" charset="0"/>
                  <a:sym typeface="+mn-ea"/>
                </a:rPr>
                <a:t>21</a:t>
              </a:r>
              <a:r>
                <a:rPr lang="zh-CN" altLang="en-US" sz="2000" b="1" noProof="0" dirty="0">
                  <a:solidFill>
                    <a:schemeClr val="tx1"/>
                  </a:solidFill>
                  <a:latin typeface="微软雅黑" panose="020B0503020204020204" pitchFamily="34" charset="-122"/>
                  <a:ea typeface="微软雅黑" panose="020B0503020204020204" pitchFamily="34" charset="-122"/>
                  <a:sym typeface="+mn-ea"/>
                </a:rPr>
                <a:t>个学科入选第二轮</a:t>
              </a:r>
              <a:r>
                <a:rPr lang="zh-CN" altLang="en-US" sz="2000" b="1" noProof="0" dirty="0">
                  <a:solidFill>
                    <a:srgbClr val="C00000"/>
                  </a:solidFill>
                  <a:latin typeface="微软雅黑" panose="020B0503020204020204" pitchFamily="34" charset="-122"/>
                  <a:ea typeface="微软雅黑" panose="020B0503020204020204" pitchFamily="34" charset="-122"/>
                  <a:sym typeface="+mn-ea"/>
                </a:rPr>
                <a:t>“双一流”</a:t>
              </a:r>
              <a:r>
                <a:rPr lang="zh-CN" altLang="en-US" sz="2000" b="1" noProof="0" dirty="0">
                  <a:solidFill>
                    <a:schemeClr val="tx1"/>
                  </a:solidFill>
                  <a:latin typeface="微软雅黑" panose="020B0503020204020204" pitchFamily="34" charset="-122"/>
                  <a:ea typeface="微软雅黑" panose="020B0503020204020204" pitchFamily="34" charset="-122"/>
                  <a:sym typeface="+mn-ea"/>
                </a:rPr>
                <a:t>建设名单</a:t>
              </a:r>
              <a:endParaRPr lang="zh-CN" altLang="en-US" sz="2000" b="1" noProof="0" dirty="0">
                <a:solidFill>
                  <a:schemeClr val="tx1"/>
                </a:solidFill>
                <a:latin typeface="微软雅黑" panose="020B0503020204020204" pitchFamily="34" charset="-122"/>
                <a:ea typeface="微软雅黑" panose="020B0503020204020204" pitchFamily="34" charset="-122"/>
                <a:sym typeface="+mn-ea"/>
              </a:endParaRPr>
            </a:p>
          </p:txBody>
        </p:sp>
        <p:sp>
          <p:nvSpPr>
            <p:cNvPr id="14" name="矩形 13"/>
            <p:cNvSpPr/>
            <p:nvPr/>
          </p:nvSpPr>
          <p:spPr>
            <a:xfrm>
              <a:off x="10220" y="8888"/>
              <a:ext cx="8057" cy="1018"/>
            </a:xfrm>
            <a:prstGeom prst="rect">
              <a:avLst/>
            </a:prstGeom>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003F87"/>
                  </a:solidFill>
                  <a:effectLst/>
                  <a:uLnTx/>
                  <a:uFillTx/>
                  <a:latin typeface="Times New Roman" panose="02020603050405020304"/>
                  <a:ea typeface="微软雅黑" panose="020B0503020204020204" pitchFamily="34" charset="-122"/>
                  <a:cs typeface="+mn-ea"/>
                  <a:sym typeface="+mn-lt"/>
                </a:rPr>
                <a:t>15</a:t>
              </a:r>
              <a:r>
                <a:rPr kumimoji="0" lang="en-US" altLang="zh-CN" b="1" i="0" u="none" strike="noStrike" kern="1200" cap="none" spc="0" normalizeH="0" baseline="0" noProof="0" dirty="0">
                  <a:ln>
                    <a:noFill/>
                  </a:ln>
                  <a:solidFill>
                    <a:prstClr val="black"/>
                  </a:solidFill>
                  <a:effectLst/>
                  <a:uLnTx/>
                  <a:uFillTx/>
                  <a:latin typeface="Times New Roman" panose="02020603050405020304"/>
                  <a:ea typeface="微软雅黑" panose="020B0503020204020204" pitchFamily="34" charset="-122"/>
                  <a:cs typeface="+mn-ea"/>
                  <a:sym typeface="+mn-lt"/>
                </a:rPr>
                <a:t> </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a:ea typeface="微软雅黑" panose="020B0503020204020204" pitchFamily="34" charset="-122"/>
                  <a:cs typeface="+mn-ea"/>
                  <a:sym typeface="+mn-lt"/>
                </a:rPr>
                <a:t>个学科</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a:ea typeface="微软雅黑" panose="020B0503020204020204" pitchFamily="34" charset="-122"/>
                  <a:cs typeface="+mn-ea"/>
                  <a:sym typeface="+mn-lt"/>
                </a:rPr>
                <a:t>ESI</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a:ea typeface="微软雅黑" panose="020B0503020204020204" pitchFamily="34" charset="-122"/>
                  <a:cs typeface="+mn-ea"/>
                  <a:sym typeface="+mn-lt"/>
                </a:rPr>
                <a:t>世界学术机构排名</a:t>
              </a:r>
              <a:r>
                <a:rPr kumimoji="0" lang="zh-CN" altLang="en-US" sz="20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pitchFamily="34" charset="-122"/>
                  <a:cs typeface="+mn-ea"/>
                  <a:sym typeface="+mn-lt"/>
                </a:rPr>
                <a:t>前千分之一</a:t>
              </a:r>
              <a:endParaRPr kumimoji="0" lang="en-US" altLang="zh-CN" sz="20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pitchFamily="34" charset="-122"/>
                <a:cs typeface="+mn-ea"/>
                <a:sym typeface="+mn-lt"/>
              </a:endParaRPr>
            </a:p>
          </p:txBody>
        </p:sp>
        <p:sp>
          <p:nvSpPr>
            <p:cNvPr id="15" name="矩形 14"/>
            <p:cNvSpPr/>
            <p:nvPr/>
          </p:nvSpPr>
          <p:spPr>
            <a:xfrm>
              <a:off x="10307" y="7871"/>
              <a:ext cx="7970" cy="1018"/>
            </a:xfrm>
            <a:prstGeom prst="rect">
              <a:avLst/>
            </a:prstGeom>
          </p:spPr>
          <p:txBody>
            <a:bodyPr wrap="square" anchor="ctr" anchorCtr="0">
              <a:spAutoFit/>
            </a:bodyPr>
            <a:lstStyle/>
            <a:p>
              <a:pPr lvl="0">
                <a:defRPr/>
              </a:pPr>
              <a:r>
                <a:rPr kumimoji="0" lang="en-US" altLang="zh-CN" sz="3600" b="1" i="0" u="none" strike="noStrike" kern="1200" cap="none" spc="0" normalizeH="0" baseline="0" noProof="0" dirty="0">
                  <a:ln>
                    <a:noFill/>
                  </a:ln>
                  <a:solidFill>
                    <a:srgbClr val="003F87"/>
                  </a:solidFill>
                  <a:effectLst/>
                  <a:uLnTx/>
                  <a:uFillTx/>
                  <a:latin typeface="Times New Roman" panose="02020603050405020304"/>
                  <a:ea typeface="微软雅黑" panose="020B0503020204020204" pitchFamily="34" charset="-122"/>
                  <a:cs typeface="+mn-ea"/>
                  <a:sym typeface="+mn-lt"/>
                </a:rPr>
                <a:t> 3</a:t>
              </a:r>
              <a:r>
                <a:rPr kumimoji="0" lang="en-US" altLang="zh-CN" b="1" i="0" u="none" strike="noStrike" kern="1200" cap="none" spc="0" normalizeH="0" baseline="0" noProof="0" dirty="0">
                  <a:ln>
                    <a:noFill/>
                  </a:ln>
                  <a:solidFill>
                    <a:prstClr val="black"/>
                  </a:solidFill>
                  <a:effectLst/>
                  <a:uLnTx/>
                  <a:uFillTx/>
                  <a:latin typeface="Times New Roman" panose="02020603050405020304"/>
                  <a:ea typeface="微软雅黑" panose="020B0503020204020204" pitchFamily="34" charset="-122"/>
                  <a:cs typeface="+mn-ea"/>
                  <a:sym typeface="+mn-lt"/>
                </a:rPr>
                <a:t>  </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a:ea typeface="微软雅黑" panose="020B0503020204020204" pitchFamily="34" charset="-122"/>
                  <a:cs typeface="+mn-ea"/>
                  <a:sym typeface="+mn-lt"/>
                </a:rPr>
                <a:t>个学科</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a:ea typeface="微软雅黑" panose="020B0503020204020204" pitchFamily="34" charset="-122"/>
                  <a:cs typeface="+mn-ea"/>
                  <a:sym typeface="+mn-lt"/>
                </a:rPr>
                <a:t>ESI</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a:ea typeface="微软雅黑" panose="020B0503020204020204" pitchFamily="34" charset="-122"/>
                  <a:cs typeface="+mn-ea"/>
                  <a:sym typeface="+mn-lt"/>
                </a:rPr>
                <a:t>世界学术机构排名</a:t>
              </a:r>
              <a:r>
                <a:rPr kumimoji="0" lang="zh-CN" altLang="en-US" sz="20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pitchFamily="34" charset="-122"/>
                  <a:cs typeface="+mn-ea"/>
                  <a:sym typeface="+mn-lt"/>
                </a:rPr>
                <a:t>前万分之一</a:t>
              </a:r>
              <a:endParaRPr lang="en-US" altLang="zh-CN" sz="2000" b="1" dirty="0">
                <a:solidFill>
                  <a:srgbClr val="C00000"/>
                </a:solidFill>
                <a:latin typeface="Times New Roman" panose="02020603050405020304"/>
                <a:ea typeface="微软雅黑" panose="020B0503020204020204" pitchFamily="34" charset="-122"/>
                <a:cs typeface="+mn-ea"/>
                <a:sym typeface="+mn-lt"/>
              </a:endParaRPr>
            </a:p>
          </p:txBody>
        </p:sp>
      </p:grpSp>
      <p:grpSp>
        <p:nvGrpSpPr>
          <p:cNvPr id="19" name="组合 18"/>
          <p:cNvGrpSpPr/>
          <p:nvPr/>
        </p:nvGrpSpPr>
        <p:grpSpPr>
          <a:xfrm>
            <a:off x="3688715" y="4203406"/>
            <a:ext cx="1857375" cy="626935"/>
            <a:chOff x="3645" y="4684"/>
            <a:chExt cx="3339" cy="859"/>
          </a:xfrm>
        </p:grpSpPr>
        <p:sp>
          <p:nvSpPr>
            <p:cNvPr id="20" name="圆角矩形 19"/>
            <p:cNvSpPr/>
            <p:nvPr/>
          </p:nvSpPr>
          <p:spPr>
            <a:xfrm>
              <a:off x="3645" y="4686"/>
              <a:ext cx="3339" cy="835"/>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nvSpPr>
          <p:spPr>
            <a:xfrm>
              <a:off x="3687" y="4877"/>
              <a:ext cx="2116" cy="505"/>
            </a:xfrm>
            <a:prstGeom prst="rect">
              <a:avLst/>
            </a:prstGeom>
            <a:noFill/>
          </p:spPr>
          <p:txBody>
            <a:bodyPr wrap="square" rtlCol="0">
              <a:spAutoFit/>
            </a:bodyPr>
            <a:lstStyle/>
            <a:p>
              <a:pPr algn="ctr"/>
              <a:r>
                <a:rPr lang="en-US" altLang="zh-CN" b="1">
                  <a:solidFill>
                    <a:srgbClr val="C00000"/>
                  </a:solidFill>
                  <a:latin typeface="微软雅黑" panose="020B0503020204020204" pitchFamily="34" charset="-122"/>
                  <a:ea typeface="微软雅黑" panose="020B0503020204020204" pitchFamily="34" charset="-122"/>
                </a:rPr>
                <a:t>QS</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5804" y="4684"/>
              <a:ext cx="1180" cy="859"/>
            </a:xfrm>
            <a:prstGeom prst="roundRect">
              <a:avLst/>
            </a:prstGeom>
            <a:solidFill>
              <a:srgbClr val="003F88"/>
            </a:solidFill>
          </p:spPr>
          <p:txBody>
            <a:bodyPr wrap="square" rtlCol="0" anchor="ctr" anchorCtr="0">
              <a:no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47</a:t>
              </a:r>
              <a:r>
                <a:rPr lang="en-US" altLang="zh-CN" sz="2000" b="1">
                  <a:solidFill>
                    <a:schemeClr val="bg1"/>
                  </a:solidFill>
                  <a:latin typeface="微软雅黑" panose="020B0503020204020204" pitchFamily="34" charset="-122"/>
                  <a:ea typeface="微软雅黑" panose="020B0503020204020204" pitchFamily="34" charset="-122"/>
                  <a:sym typeface="+mn-ea"/>
                </a:rPr>
                <a:t> </a:t>
              </a:r>
              <a:endParaRPr lang="en-US" altLang="zh-CN" sz="20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23" name="组合 22"/>
          <p:cNvGrpSpPr/>
          <p:nvPr/>
        </p:nvGrpSpPr>
        <p:grpSpPr>
          <a:xfrm>
            <a:off x="1549400" y="5168132"/>
            <a:ext cx="1857375" cy="630584"/>
            <a:chOff x="3645" y="4679"/>
            <a:chExt cx="3339" cy="864"/>
          </a:xfrm>
        </p:grpSpPr>
        <p:sp>
          <p:nvSpPr>
            <p:cNvPr id="24" name="圆角矩形 23"/>
            <p:cNvSpPr/>
            <p:nvPr/>
          </p:nvSpPr>
          <p:spPr>
            <a:xfrm>
              <a:off x="3645" y="4686"/>
              <a:ext cx="3339" cy="835"/>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文本框 24"/>
            <p:cNvSpPr txBox="1"/>
            <p:nvPr/>
          </p:nvSpPr>
          <p:spPr>
            <a:xfrm>
              <a:off x="3687" y="4877"/>
              <a:ext cx="2116" cy="505"/>
            </a:xfrm>
            <a:prstGeom prst="rect">
              <a:avLst/>
            </a:prstGeom>
            <a:noFill/>
          </p:spPr>
          <p:txBody>
            <a:bodyPr wrap="square" rtlCol="0">
              <a:spAutoFit/>
            </a:bodyPr>
            <a:lstStyle/>
            <a:p>
              <a:pPr algn="ctr"/>
              <a:r>
                <a:rPr lang="en-US" altLang="zh-CN" b="1">
                  <a:solidFill>
                    <a:srgbClr val="C00000"/>
                  </a:solidFill>
                  <a:latin typeface="微软雅黑" panose="020B0503020204020204" pitchFamily="34" charset="-122"/>
                  <a:ea typeface="微软雅黑" panose="020B0503020204020204" pitchFamily="34" charset="-122"/>
                </a:rPr>
                <a:t>THE</a:t>
              </a:r>
              <a:endParaRPr lang="en-US" altLang="zh-CN" b="1">
                <a:solidFill>
                  <a:srgbClr val="C0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5804" y="4679"/>
              <a:ext cx="1180" cy="864"/>
            </a:xfrm>
            <a:prstGeom prst="roundRect">
              <a:avLst/>
            </a:prstGeom>
            <a:solidFill>
              <a:srgbClr val="003F88"/>
            </a:solidFill>
          </p:spPr>
          <p:txBody>
            <a:bodyPr wrap="square" rtlCol="0" anchor="ctr" anchorCtr="0">
              <a:no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47</a:t>
              </a:r>
              <a:endParaRPr lang="en-US" altLang="zh-CN" sz="2000" b="1">
                <a:solidFill>
                  <a:schemeClr val="bg1"/>
                </a:solidFill>
                <a:latin typeface="微软雅黑" panose="020B0503020204020204" pitchFamily="34" charset="-122"/>
                <a:ea typeface="微软雅黑" panose="020B0503020204020204" pitchFamily="34" charset="-122"/>
                <a:sym typeface="+mn-ea"/>
              </a:endParaRPr>
            </a:p>
          </p:txBody>
        </p:sp>
      </p:grpSp>
      <p:grpSp>
        <p:nvGrpSpPr>
          <p:cNvPr id="27" name="组合 26"/>
          <p:cNvGrpSpPr/>
          <p:nvPr/>
        </p:nvGrpSpPr>
        <p:grpSpPr>
          <a:xfrm>
            <a:off x="3688715" y="5168796"/>
            <a:ext cx="1857375" cy="625475"/>
            <a:chOff x="3645" y="4686"/>
            <a:chExt cx="3339" cy="857"/>
          </a:xfrm>
        </p:grpSpPr>
        <p:sp>
          <p:nvSpPr>
            <p:cNvPr id="28" name="圆角矩形 27"/>
            <p:cNvSpPr/>
            <p:nvPr/>
          </p:nvSpPr>
          <p:spPr>
            <a:xfrm>
              <a:off x="3645" y="4686"/>
              <a:ext cx="3339" cy="835"/>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文本框 33"/>
            <p:cNvSpPr txBox="1"/>
            <p:nvPr/>
          </p:nvSpPr>
          <p:spPr>
            <a:xfrm>
              <a:off x="3687" y="4877"/>
              <a:ext cx="2116" cy="462"/>
            </a:xfrm>
            <a:prstGeom prst="rect">
              <a:avLst/>
            </a:prstGeom>
            <a:noFill/>
          </p:spPr>
          <p:txBody>
            <a:bodyPr wrap="square" rtlCol="0">
              <a:spAutoFit/>
            </a:bodyPr>
            <a:lstStyle/>
            <a:p>
              <a:pPr algn="ctr"/>
              <a:r>
                <a:rPr lang="en-US" altLang="zh-CN" sz="1600" b="1">
                  <a:solidFill>
                    <a:srgbClr val="C00000"/>
                  </a:solidFill>
                  <a:latin typeface="微软雅黑" panose="020B0503020204020204" pitchFamily="34" charset="-122"/>
                  <a:ea typeface="微软雅黑" panose="020B0503020204020204" pitchFamily="34" charset="-122"/>
                </a:rPr>
                <a:t>U.S.News</a:t>
              </a:r>
              <a:endParaRPr lang="en-US" altLang="zh-CN" sz="1600" b="1">
                <a:solidFill>
                  <a:srgbClr val="C00000"/>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5804" y="4693"/>
              <a:ext cx="1180" cy="850"/>
            </a:xfrm>
            <a:prstGeom prst="roundRect">
              <a:avLst/>
            </a:prstGeom>
            <a:solidFill>
              <a:srgbClr val="003F88"/>
            </a:solidFill>
          </p:spPr>
          <p:txBody>
            <a:bodyPr wrap="square" rtlCol="0" anchor="ctr" anchorCtr="0">
              <a:no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51</a:t>
              </a:r>
              <a:r>
                <a:rPr lang="en-US" altLang="zh-CN" sz="2000" b="1">
                  <a:solidFill>
                    <a:schemeClr val="bg1"/>
                  </a:solidFill>
                  <a:latin typeface="微软雅黑" panose="020B0503020204020204" pitchFamily="34" charset="-122"/>
                  <a:ea typeface="微软雅黑" panose="020B0503020204020204" pitchFamily="34" charset="-122"/>
                  <a:sym typeface="+mn-ea"/>
                </a:rPr>
                <a:t> </a:t>
              </a:r>
              <a:endParaRPr lang="en-US" altLang="zh-CN" sz="2000" b="1">
                <a:solidFill>
                  <a:schemeClr val="bg1"/>
                </a:solidFill>
                <a:latin typeface="微软雅黑" panose="020B0503020204020204" pitchFamily="34" charset="-122"/>
                <a:ea typeface="微软雅黑" panose="020B0503020204020204" pitchFamily="34" charset="-122"/>
                <a:sym typeface="+mn-ea"/>
              </a:endParaRPr>
            </a:p>
          </p:txBody>
        </p:sp>
      </p:grpSp>
      <p:pic>
        <p:nvPicPr>
          <p:cNvPr id="38" name="图片 3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39" name="组合 38"/>
          <p:cNvGrpSpPr/>
          <p:nvPr/>
        </p:nvGrpSpPr>
        <p:grpSpPr>
          <a:xfrm>
            <a:off x="0" y="267763"/>
            <a:ext cx="594427" cy="566964"/>
            <a:chOff x="2131928" y="2061469"/>
            <a:chExt cx="585619" cy="533400"/>
          </a:xfrm>
          <a:solidFill>
            <a:srgbClr val="003F88"/>
          </a:solidFill>
        </p:grpSpPr>
        <p:sp>
          <p:nvSpPr>
            <p:cNvPr id="40" name="矩形 39"/>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矩形 40"/>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47" name="文本框 46"/>
          <p:cNvSpPr txBox="1"/>
          <p:nvPr>
            <p:custDataLst>
              <p:tags r:id="rId2"/>
            </p:custDataLst>
          </p:nvPr>
        </p:nvSpPr>
        <p:spPr>
          <a:xfrm>
            <a:off x="663575" y="253365"/>
            <a:ext cx="8390484" cy="584775"/>
          </a:xfrm>
          <a:prstGeom prst="rect">
            <a:avLst/>
          </a:prstGeom>
          <a:noFill/>
        </p:spPr>
        <p:txBody>
          <a:bodyPr wrap="square" rtlCol="0">
            <a:spAutoFit/>
          </a:bodyPr>
          <a:lstStyle/>
          <a:p>
            <a:pPr algn="l">
              <a:defRPr/>
            </a:pPr>
            <a:r>
              <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rPr>
              <a:t>学校总体情况</a:t>
            </a:r>
            <a:endPar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8852" y="1273810"/>
            <a:ext cx="4687568" cy="5434561"/>
            <a:chOff x="264326" y="1444017"/>
            <a:chExt cx="4491110" cy="5086091"/>
          </a:xfrm>
        </p:grpSpPr>
        <p:sp>
          <p:nvSpPr>
            <p:cNvPr id="25" name="圆角矩形 24"/>
            <p:cNvSpPr/>
            <p:nvPr/>
          </p:nvSpPr>
          <p:spPr>
            <a:xfrm>
              <a:off x="264326" y="1444017"/>
              <a:ext cx="4491110" cy="4713402"/>
            </a:xfrm>
            <a:prstGeom prst="roundRect">
              <a:avLst>
                <a:gd name="adj" fmla="val 6680"/>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p>
          </p:txBody>
        </p:sp>
        <p:sp>
          <p:nvSpPr>
            <p:cNvPr id="59" name="Rectangle 2"/>
            <p:cNvSpPr txBox="1">
              <a:spLocks noChangeArrowheads="1"/>
            </p:cNvSpPr>
            <p:nvPr/>
          </p:nvSpPr>
          <p:spPr bwMode="auto">
            <a:xfrm>
              <a:off x="271307" y="1535538"/>
              <a:ext cx="4484125" cy="4994570"/>
            </a:xfrm>
            <a:prstGeom prst="rect">
              <a:avLst/>
            </a:prstGeom>
          </p:spPr>
          <p:txBody>
            <a:bodyPr vert="horz" lIns="91440" tIns="45720" rIns="91440" bIns="45720" rtlCol="0">
              <a:noAutofit/>
            </a:bodyPr>
            <a:lstStyle>
              <a:defPPr>
                <a:defRPr lang="zh-CN"/>
              </a:defPPr>
              <a:lvl1pPr marL="228600" indent="-228600">
                <a:lnSpc>
                  <a:spcPct val="90000"/>
                </a:lnSpc>
                <a:spcBef>
                  <a:spcPts val="1000"/>
                </a:spcBef>
                <a:buFont typeface="Arial" panose="020B0604020202020204"/>
                <a:buChar char="•"/>
                <a:defRPr sz="2800"/>
              </a:lvl1pPr>
              <a:lvl2pPr marL="342900" lvl="1" indent="-342900" algn="just">
                <a:lnSpc>
                  <a:spcPct val="150000"/>
                </a:lnSpc>
                <a:spcBef>
                  <a:spcPct val="0"/>
                </a:spcBef>
                <a:buClr>
                  <a:srgbClr val="1C1C1C"/>
                </a:buClr>
                <a:buFont typeface="Arial" panose="020B0604020202020204"/>
                <a:buChar char="•"/>
                <a:defRPr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nSpc>
                  <a:spcPct val="90000"/>
                </a:lnSpc>
                <a:spcBef>
                  <a:spcPts val="500"/>
                </a:spcBef>
                <a:buFont typeface="Arial" panose="020B0604020202020204"/>
                <a:buChar char="•"/>
                <a:defRPr sz="2000"/>
              </a:lvl3pPr>
              <a:lvl4pPr marL="1600200" indent="-228600">
                <a:lnSpc>
                  <a:spcPct val="90000"/>
                </a:lnSpc>
                <a:spcBef>
                  <a:spcPts val="500"/>
                </a:spcBef>
                <a:buFont typeface="Arial" panose="020B0604020202020204"/>
                <a:buChar char="•"/>
              </a:lvl4pPr>
              <a:lvl5pPr marL="2057400" indent="-228600">
                <a:lnSpc>
                  <a:spcPct val="90000"/>
                </a:lnSpc>
                <a:spcBef>
                  <a:spcPts val="500"/>
                </a:spcBef>
                <a:buFont typeface="Arial" panose="020B0604020202020204"/>
                <a:buChar char="•"/>
              </a:lvl5pPr>
              <a:lvl6pPr marL="2514600" indent="-228600">
                <a:lnSpc>
                  <a:spcPct val="90000"/>
                </a:lnSpc>
                <a:spcBef>
                  <a:spcPts val="500"/>
                </a:spcBef>
                <a:buFont typeface="Arial" panose="020B0604020202020204"/>
                <a:buChar char="•"/>
              </a:lvl6pPr>
              <a:lvl7pPr marL="2971800" indent="-228600">
                <a:lnSpc>
                  <a:spcPct val="90000"/>
                </a:lnSpc>
                <a:spcBef>
                  <a:spcPts val="500"/>
                </a:spcBef>
                <a:buFont typeface="Arial" panose="020B0604020202020204"/>
                <a:buChar char="•"/>
              </a:lvl7pPr>
              <a:lvl8pPr marL="3429000" indent="-228600">
                <a:lnSpc>
                  <a:spcPct val="90000"/>
                </a:lnSpc>
                <a:spcBef>
                  <a:spcPts val="500"/>
                </a:spcBef>
                <a:buFont typeface="Arial" panose="020B0604020202020204"/>
                <a:buChar char="•"/>
              </a:lvl8pPr>
              <a:lvl9pPr marL="3886200" indent="-228600">
                <a:lnSpc>
                  <a:spcPct val="90000"/>
                </a:lnSpc>
                <a:spcBef>
                  <a:spcPts val="500"/>
                </a:spcBef>
                <a:buFont typeface="Arial" panose="020B0604020202020204"/>
                <a:buChar char="•"/>
              </a:lvl9pPr>
            </a:lstStyle>
            <a:p>
              <a:pPr marL="0" lvl="1" indent="0">
                <a:lnSpc>
                  <a:spcPts val="3500"/>
                </a:lnSpc>
                <a:buNone/>
              </a:pPr>
              <a:r>
                <a:rPr lang="zh-CN" altLang="en-US" b="1" kern="0" dirty="0">
                  <a:solidFill>
                    <a:srgbClr val="003F88"/>
                  </a:solidFill>
                  <a:latin typeface="微软雅黑" panose="020B0503020204020204" pitchFamily="34" charset="-122"/>
                  <a:ea typeface="微软雅黑" panose="020B0503020204020204" pitchFamily="34" charset="-122"/>
                </a:rPr>
                <a:t>      迄今培养了</a:t>
              </a:r>
              <a:r>
                <a:rPr lang="en-US" altLang="zh-CN" b="1" dirty="0">
                  <a:latin typeface="微软雅黑" panose="020B0503020204020204" pitchFamily="34" charset="-122"/>
                  <a:ea typeface="微软雅黑" panose="020B0503020204020204" pitchFamily="34" charset="-122"/>
                </a:rPr>
                <a:t>60</a:t>
              </a:r>
              <a:r>
                <a:rPr lang="zh-CN" altLang="en-US" b="1" kern="0" dirty="0">
                  <a:solidFill>
                    <a:srgbClr val="003F88"/>
                  </a:solidFill>
                  <a:latin typeface="微软雅黑" panose="020B0503020204020204" pitchFamily="34" charset="-122"/>
                  <a:ea typeface="微软雅黑" panose="020B0503020204020204" pitchFamily="34" charset="-122"/>
                </a:rPr>
                <a:t>余万校友</a:t>
              </a:r>
              <a:r>
                <a:rPr lang="zh-CN" altLang="en-US" b="1" kern="0" dirty="0">
                  <a:solidFill>
                    <a:srgbClr val="003F88"/>
                  </a:solidFill>
                </a:rPr>
                <a:t>，长期办学中形成了具有浙大特色的教育品牌。</a:t>
              </a:r>
              <a:endPar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1" indent="0" defTabSz="914400">
                <a:lnSpc>
                  <a:spcPts val="3700"/>
                </a:lnSpc>
                <a:spcBef>
                  <a:spcPts val="0"/>
                </a:spcBef>
                <a:spcAft>
                  <a:spcPts val="0"/>
                </a:spcAft>
                <a:buNone/>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位诺贝尔奖获得者</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indent="0" defTabSz="914400">
                <a:lnSpc>
                  <a:spcPts val="3700"/>
                </a:lnSpc>
                <a:spcBef>
                  <a:spcPts val="0"/>
                </a:spcBef>
                <a:spcAft>
                  <a:spcPts val="0"/>
                </a:spcAft>
                <a:buNone/>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800" b="1" dirty="0">
                  <a:effectLst>
                    <a:outerShdw blurRad="38100" dist="38100" dir="2700000" algn="tl">
                      <a:srgbClr val="000000">
                        <a:alpha val="43137"/>
                      </a:srgbClr>
                    </a:outerShdw>
                  </a:effectLst>
                  <a:sym typeface="+mn-ea"/>
                </a:rPr>
                <a:t>4</a:t>
              </a:r>
              <a:r>
                <a:rPr lang="en-US" altLang="zh-CN" sz="2800" b="1" dirty="0">
                  <a:solidFill>
                    <a:schemeClr val="tx1"/>
                  </a:solidFill>
                  <a:sym typeface="+mn-ea"/>
                </a:rPr>
                <a:t> </a:t>
              </a:r>
              <a:r>
                <a:rPr lang="zh-CN" altLang="en-US" b="1" dirty="0">
                  <a:solidFill>
                    <a:schemeClr val="tx1">
                      <a:lumMod val="75000"/>
                      <a:lumOff val="25000"/>
                    </a:schemeClr>
                  </a:solidFill>
                  <a:sym typeface="+mn-ea"/>
                </a:rPr>
                <a:t>位“两弹一星”功勋奖章获得者</a:t>
              </a:r>
              <a:endPar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1" indent="0" defTabSz="914400">
                <a:lnSpc>
                  <a:spcPts val="3700"/>
                </a:lnSpc>
                <a:spcBef>
                  <a:spcPts val="0"/>
                </a:spcBef>
                <a:spcAft>
                  <a:spcPts val="0"/>
                </a:spcAft>
                <a:buNone/>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5</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位国家最高科技奖获得者</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indent="0" defTabSz="914400">
                <a:lnSpc>
                  <a:spcPts val="3700"/>
                </a:lnSpc>
                <a:spcBef>
                  <a:spcPts val="0"/>
                </a:spcBef>
                <a:spcAft>
                  <a:spcPts val="0"/>
                </a:spcAft>
                <a:buNone/>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位“八一勋章”获得者</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indent="0" defTabSz="914400">
                <a:lnSpc>
                  <a:spcPts val="3700"/>
                </a:lnSpc>
                <a:spcBef>
                  <a:spcPts val="0"/>
                </a:spcBef>
                <a:spcAft>
                  <a:spcPts val="0"/>
                </a:spcAft>
                <a:buNone/>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1</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位“全军挂像英模”</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indent="0" defTabSz="914400">
                <a:lnSpc>
                  <a:spcPts val="3700"/>
                </a:lnSpc>
                <a:spcBef>
                  <a:spcPts val="0"/>
                </a:spcBef>
                <a:spcAft>
                  <a:spcPts val="0"/>
                </a:spcAft>
                <a:buNone/>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5</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位国家荣誉称号获得者</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indent="0" defTabSz="914400">
                <a:lnSpc>
                  <a:spcPts val="3700"/>
                </a:lnSpc>
                <a:spcBef>
                  <a:spcPts val="0"/>
                </a:spcBef>
                <a:spcAft>
                  <a:spcPts val="0"/>
                </a:spcAft>
                <a:buNone/>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6</a:t>
              </a:r>
              <a:r>
                <a:rPr lang="en-US" altLang="zh-CN" b="1" dirty="0">
                  <a:latin typeface="微软雅黑" panose="020B0503020204020204" pitchFamily="34" charset="-122"/>
                  <a:ea typeface="微软雅黑" panose="020B0503020204020204" pitchFamily="34" charset="-122"/>
                </a:rPr>
                <a:t> </a:t>
              </a:r>
              <a:r>
                <a:rPr lang="zh-CN" altLang="en-US" b="1" spc="-20" dirty="0">
                  <a:solidFill>
                    <a:schemeClr val="tx1">
                      <a:lumMod val="75000"/>
                      <a:lumOff val="25000"/>
                    </a:schemeClr>
                  </a:solidFill>
                  <a:latin typeface="微软雅黑" panose="020B0503020204020204" pitchFamily="34" charset="-122"/>
                  <a:ea typeface="微软雅黑" panose="020B0503020204020204" pitchFamily="34" charset="-122"/>
                </a:rPr>
                <a:t>位新中国成立</a:t>
              </a:r>
              <a:r>
                <a:rPr lang="en-US" altLang="zh-CN" b="1" spc="-20" dirty="0">
                  <a:solidFill>
                    <a:schemeClr val="tx1">
                      <a:lumMod val="75000"/>
                      <a:lumOff val="25000"/>
                    </a:schemeClr>
                  </a:solidFill>
                  <a:latin typeface="微软雅黑" panose="020B0503020204020204" pitchFamily="34" charset="-122"/>
                  <a:ea typeface="微软雅黑" panose="020B0503020204020204" pitchFamily="34" charset="-122"/>
                </a:rPr>
                <a:t>70</a:t>
              </a:r>
              <a:r>
                <a:rPr lang="zh-CN" altLang="en-US" b="1" spc="-20" dirty="0">
                  <a:solidFill>
                    <a:schemeClr val="tx1">
                      <a:lumMod val="75000"/>
                      <a:lumOff val="25000"/>
                    </a:schemeClr>
                  </a:solidFill>
                  <a:latin typeface="微软雅黑" panose="020B0503020204020204" pitchFamily="34" charset="-122"/>
                  <a:ea typeface="微软雅黑" panose="020B0503020204020204" pitchFamily="34" charset="-122"/>
                </a:rPr>
                <a:t>年“最美奋斗者”</a:t>
              </a:r>
              <a:endParaRPr lang="zh-CN" altLang="en-US" b="1" spc="-2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indent="0" defTabSz="914400">
                <a:lnSpc>
                  <a:spcPts val="3700"/>
                </a:lnSpc>
                <a:spcBef>
                  <a:spcPts val="0"/>
                </a:spcBef>
                <a:spcAft>
                  <a:spcPts val="0"/>
                </a:spcAft>
                <a:buNone/>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230</a:t>
              </a:r>
              <a:r>
                <a:rPr lang="en-US" altLang="zh-CN" sz="2800"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余位“两院”院士</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indent="0" defTabSz="914400">
                <a:lnSpc>
                  <a:spcPts val="3700"/>
                </a:lnSpc>
                <a:spcBef>
                  <a:spcPts val="0"/>
                </a:spcBef>
                <a:spcAft>
                  <a:spcPts val="0"/>
                </a:spcAft>
                <a:buNone/>
              </a:pP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32" name="组合 31"/>
          <p:cNvGrpSpPr/>
          <p:nvPr/>
        </p:nvGrpSpPr>
        <p:grpSpPr>
          <a:xfrm>
            <a:off x="0" y="267763"/>
            <a:ext cx="594427" cy="566964"/>
            <a:chOff x="2131928" y="2061469"/>
            <a:chExt cx="585619" cy="533400"/>
          </a:xfrm>
          <a:solidFill>
            <a:srgbClr val="003F88"/>
          </a:solidFill>
        </p:grpSpPr>
        <p:sp>
          <p:nvSpPr>
            <p:cNvPr id="33" name="矩形 32"/>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矩形 33"/>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5" name="文本框 34"/>
          <p:cNvSpPr txBox="1"/>
          <p:nvPr>
            <p:custDataLst>
              <p:tags r:id="rId2"/>
            </p:custDataLst>
          </p:nvPr>
        </p:nvSpPr>
        <p:spPr>
          <a:xfrm>
            <a:off x="663575" y="253365"/>
            <a:ext cx="8390484" cy="584775"/>
          </a:xfrm>
          <a:prstGeom prst="rect">
            <a:avLst/>
          </a:prstGeom>
          <a:noFill/>
        </p:spPr>
        <p:txBody>
          <a:bodyPr wrap="square" rtlCol="0">
            <a:spAutoFit/>
          </a:bodyPr>
          <a:lstStyle/>
          <a:p>
            <a:pPr algn="l">
              <a:defRPr/>
            </a:pPr>
            <a:r>
              <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rPr>
              <a:t>高质量教育</a:t>
            </a:r>
            <a:endPar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endParaRPr>
          </a:p>
        </p:txBody>
      </p:sp>
      <p:pic>
        <p:nvPicPr>
          <p:cNvPr id="36" name="图片 35"/>
          <p:cNvPicPr>
            <a:picLocks noChangeAspect="1"/>
          </p:cNvPicPr>
          <p:nvPr>
            <p:custDataLst>
              <p:tags r:id="rId3"/>
            </p:custDataLst>
          </p:nvPr>
        </p:nvPicPr>
        <p:blipFill>
          <a:blip r:embed="rId4"/>
          <a:stretch>
            <a:fillRect/>
          </a:stretch>
        </p:blipFill>
        <p:spPr>
          <a:xfrm>
            <a:off x="5416975" y="1273810"/>
            <a:ext cx="6149675" cy="3487569"/>
          </a:xfrm>
          <a:prstGeom prst="rect">
            <a:avLst/>
          </a:prstGeom>
        </p:spPr>
      </p:pic>
      <p:sp>
        <p:nvSpPr>
          <p:cNvPr id="37" name="文本框 36"/>
          <p:cNvSpPr txBox="1"/>
          <p:nvPr/>
        </p:nvSpPr>
        <p:spPr>
          <a:xfrm>
            <a:off x="5811512" y="5048968"/>
            <a:ext cx="5450537" cy="1261179"/>
          </a:xfrm>
          <a:prstGeom prst="rect">
            <a:avLst/>
          </a:prstGeom>
          <a:noFill/>
          <a:ln w="9525" cmpd="sng">
            <a:solidFill>
              <a:schemeClr val="accent1"/>
            </a:solidFill>
            <a:prstDash val="lgDash"/>
          </a:ln>
        </p:spPr>
        <p:txBody>
          <a:bodyPr wrap="square" rtlCol="0" anchor="t">
            <a:spAutoFit/>
          </a:bodyPr>
          <a:lstStyle/>
          <a:p>
            <a:pPr indent="0" algn="just" fontAlgn="auto">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一批浙大人胸怀祖国、服务人民，勇攀高峰、追求真理，用实际行动诠释了浙大人报效家国的无私奉献与责任担当。</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表格 20"/>
          <p:cNvGraphicFramePr/>
          <p:nvPr>
            <p:custDataLst>
              <p:tags r:id="rId1"/>
            </p:custDataLst>
          </p:nvPr>
        </p:nvGraphicFramePr>
        <p:xfrm>
          <a:off x="626353" y="1869268"/>
          <a:ext cx="4768880" cy="2752827"/>
        </p:xfrm>
        <a:graphic>
          <a:graphicData uri="http://schemas.openxmlformats.org/drawingml/2006/table">
            <a:tbl>
              <a:tblPr firstRow="1" bandRow="1">
                <a:tableStyleId>{5C22544A-7EE6-4342-B048-85BDC9FD1C3A}</a:tableStyleId>
              </a:tblPr>
              <a:tblGrid>
                <a:gridCol w="3100794"/>
                <a:gridCol w="1668086"/>
              </a:tblGrid>
              <a:tr h="479318">
                <a:tc>
                  <a:txBody>
                    <a:bodyPr/>
                    <a:lstStyle/>
                    <a:p>
                      <a:pPr algn="ctr">
                        <a:buNone/>
                      </a:pPr>
                      <a:r>
                        <a:rPr lang="zh-CN" altLang="en-US" sz="1800" dirty="0">
                          <a:latin typeface="微软雅黑" panose="020B0503020204020204" pitchFamily="34" charset="-122"/>
                          <a:ea typeface="微软雅黑" panose="020B0503020204020204" pitchFamily="34" charset="-122"/>
                        </a:rPr>
                        <a:t>重大科技创新平台</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800">
                          <a:latin typeface="微软雅黑" panose="020B0503020204020204" pitchFamily="34" charset="-122"/>
                          <a:ea typeface="微软雅黑" panose="020B0503020204020204" pitchFamily="34" charset="-122"/>
                        </a:rPr>
                        <a:t>数量</a:t>
                      </a:r>
                      <a:endParaRPr lang="zh-CN" altLang="en-US" sz="1800">
                        <a:latin typeface="微软雅黑" panose="020B0503020204020204" pitchFamily="34" charset="-122"/>
                        <a:ea typeface="微软雅黑" panose="020B0503020204020204" pitchFamily="34" charset="-122"/>
                      </a:endParaRPr>
                    </a:p>
                  </a:txBody>
                  <a:tcPr anchor="ctr"/>
                </a:tc>
              </a:tr>
              <a:tr h="324787">
                <a:tc>
                  <a:txBody>
                    <a:bodyPr/>
                    <a:lstStyle/>
                    <a:p>
                      <a:pPr marL="0" algn="ctr" defTabSz="914400" rtl="0" eaLnBrk="1" fontAlgn="ctr" latinLnBrk="0" hangingPunct="1">
                        <a:lnSpc>
                          <a:spcPct val="90000"/>
                        </a:lnSpc>
                        <a:buClrTx/>
                        <a:buSzTx/>
                        <a:buFontTx/>
                      </a:pPr>
                      <a:r>
                        <a:rPr lang="zh-CN" altLang="en-US" sz="1400" b="1" kern="0" dirty="0">
                          <a:solidFill>
                            <a:srgbClr val="002060"/>
                          </a:solidFill>
                          <a:latin typeface="微软雅黑" panose="020B0503020204020204" pitchFamily="34" charset="-122"/>
                          <a:ea typeface="微软雅黑" panose="020B0503020204020204" pitchFamily="34" charset="-122"/>
                          <a:sym typeface="+mn-ea"/>
                        </a:rPr>
                        <a:t>全国（国家）重点实验室</a:t>
                      </a:r>
                      <a:endParaRPr lang="zh-CN" altLang="en-US" sz="1400" b="1" u="none" strike="noStrike" kern="0" dirty="0">
                        <a:solidFill>
                          <a:srgbClr val="002060"/>
                        </a:solidFill>
                        <a:latin typeface="微软雅黑" panose="020B0503020204020204" pitchFamily="34" charset="-122"/>
                        <a:ea typeface="微软雅黑" panose="020B0503020204020204" pitchFamily="34" charset="-122"/>
                        <a:cs typeface="+mn-cs"/>
                        <a:sym typeface="+mn-ea"/>
                      </a:endParaRPr>
                    </a:p>
                  </a:txBody>
                  <a:tcPr marL="46990" marR="46990" marT="46990" marB="46990" anchor="ctr"/>
                </a:tc>
                <a:tc>
                  <a:txBody>
                    <a:bodyPr/>
                    <a:lstStyle/>
                    <a:p>
                      <a:pPr marL="0" algn="ctr" defTabSz="914400" rtl="0" eaLnBrk="1" fontAlgn="ctr" latinLnBrk="0" hangingPunct="1">
                        <a:lnSpc>
                          <a:spcPct val="90000"/>
                        </a:lnSpc>
                        <a:buClrTx/>
                        <a:buSzTx/>
                        <a:buFontTx/>
                      </a:pPr>
                      <a:r>
                        <a:rPr lang="en-US" altLang="zh-CN" sz="1400" b="1" dirty="0">
                          <a:solidFill>
                            <a:srgbClr val="C00000"/>
                          </a:solidFill>
                          <a:effectLst/>
                          <a:latin typeface="微软雅黑" panose="020B0503020204020204" pitchFamily="34" charset="-122"/>
                          <a:ea typeface="微软雅黑" panose="020B0503020204020204" pitchFamily="34" charset="-122"/>
                          <a:sym typeface="+mn-ea"/>
                        </a:rPr>
                        <a:t>10+7</a:t>
                      </a:r>
                      <a:endParaRPr lang="en-US" altLang="zh-CN" sz="1400" b="1" u="none" strike="noStrike" kern="1200" dirty="0">
                        <a:solidFill>
                          <a:srgbClr val="C00000"/>
                        </a:solidFill>
                        <a:effectLst/>
                        <a:latin typeface="微软雅黑" panose="020B0503020204020204" pitchFamily="34" charset="-122"/>
                        <a:ea typeface="微软雅黑" panose="020B0503020204020204" pitchFamily="34" charset="-122"/>
                        <a:cs typeface="+mn-cs"/>
                        <a:sym typeface="+mn-ea"/>
                      </a:endParaRPr>
                    </a:p>
                  </a:txBody>
                  <a:tcPr marL="46990" marR="46990" marT="46990" marB="46990" anchor="ctr"/>
                </a:tc>
              </a:tr>
              <a:tr h="324787">
                <a:tc>
                  <a:txBody>
                    <a:bodyPr/>
                    <a:lstStyle/>
                    <a:p>
                      <a:pPr algn="ctr" fontAlgn="ctr">
                        <a:lnSpc>
                          <a:spcPct val="90000"/>
                        </a:lnSpc>
                        <a:buClrTx/>
                        <a:buSzTx/>
                        <a:buFontTx/>
                      </a:pPr>
                      <a:r>
                        <a:rPr lang="zh-CN" altLang="en-US" sz="1400" b="1" kern="0" dirty="0">
                          <a:solidFill>
                            <a:srgbClr val="002060"/>
                          </a:solidFill>
                          <a:latin typeface="微软雅黑" panose="020B0503020204020204" pitchFamily="34" charset="-122"/>
                          <a:ea typeface="微软雅黑" panose="020B0503020204020204" pitchFamily="34" charset="-122"/>
                          <a:sym typeface="+mn-ea"/>
                        </a:rPr>
                        <a:t>国家重大科技基础设施</a:t>
                      </a:r>
                      <a:r>
                        <a:rPr lang="zh-CN" altLang="en-US" sz="1400" b="1" u="none" strike="noStrike" kern="0" dirty="0">
                          <a:solidFill>
                            <a:srgbClr val="002060"/>
                          </a:solidFill>
                          <a:latin typeface="微软雅黑" panose="020B0503020204020204" pitchFamily="34" charset="-122"/>
                          <a:ea typeface="微软雅黑" panose="020B0503020204020204" pitchFamily="34" charset="-122"/>
                        </a:rPr>
                        <a:t> </a:t>
                      </a:r>
                      <a:endParaRPr lang="zh-CN" altLang="en-US" sz="1400" b="1" u="none" strike="noStrike" kern="0" dirty="0">
                        <a:solidFill>
                          <a:srgbClr val="002060"/>
                        </a:solidFill>
                        <a:latin typeface="微软雅黑" panose="020B0503020204020204" pitchFamily="34" charset="-122"/>
                        <a:ea typeface="微软雅黑" panose="020B0503020204020204" pitchFamily="34" charset="-122"/>
                      </a:endParaRPr>
                    </a:p>
                  </a:txBody>
                  <a:tcPr marL="46990" marR="46990" marT="46990" marB="46990" anchor="ctr"/>
                </a:tc>
                <a:tc>
                  <a:txBody>
                    <a:bodyPr/>
                    <a:lstStyle/>
                    <a:p>
                      <a:pPr algn="ctr" fontAlgn="ctr">
                        <a:lnSpc>
                          <a:spcPct val="90000"/>
                        </a:lnSpc>
                        <a:buClrTx/>
                        <a:buSzTx/>
                        <a:buFontTx/>
                      </a:pPr>
                      <a:r>
                        <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rPr>
                        <a:t>1</a:t>
                      </a:r>
                      <a:endPar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endParaRPr>
                    </a:p>
                  </a:txBody>
                  <a:tcPr marL="46990" marR="46990" marT="46990" marB="46990" anchor="ctr"/>
                </a:tc>
              </a:tr>
              <a:tr h="324787">
                <a:tc>
                  <a:txBody>
                    <a:bodyPr/>
                    <a:lstStyle/>
                    <a:p>
                      <a:pPr algn="ctr" fontAlgn="ctr">
                        <a:lnSpc>
                          <a:spcPct val="90000"/>
                        </a:lnSpc>
                        <a:buClrTx/>
                        <a:buSzTx/>
                        <a:buFontTx/>
                        <a:buNone/>
                      </a:pPr>
                      <a:r>
                        <a:rPr lang="zh-CN" altLang="en-US" sz="1400" b="1" kern="0" dirty="0">
                          <a:solidFill>
                            <a:srgbClr val="002060"/>
                          </a:solidFill>
                          <a:latin typeface="微软雅黑" panose="020B0503020204020204" pitchFamily="34" charset="-122"/>
                          <a:ea typeface="微软雅黑" panose="020B0503020204020204" pitchFamily="34" charset="-122"/>
                          <a:sym typeface="+mn-ea"/>
                        </a:rPr>
                        <a:t>国家工程研究中心</a:t>
                      </a:r>
                      <a:endParaRPr lang="zh-CN" altLang="en-US" sz="1400" b="1" u="none" strike="noStrike" kern="0" dirty="0">
                        <a:solidFill>
                          <a:srgbClr val="002060"/>
                        </a:solidFill>
                        <a:latin typeface="微软雅黑" panose="020B0503020204020204" pitchFamily="34" charset="-122"/>
                        <a:ea typeface="微软雅黑" panose="020B0503020204020204" pitchFamily="34" charset="-122"/>
                        <a:sym typeface="+mn-ea"/>
                      </a:endParaRPr>
                    </a:p>
                  </a:txBody>
                  <a:tcPr marL="46990" marR="46990" marT="46990" marB="46990" anchor="ctr"/>
                </a:tc>
                <a:tc>
                  <a:txBody>
                    <a:bodyPr/>
                    <a:lstStyle/>
                    <a:p>
                      <a:pPr algn="ctr" fontAlgn="ctr">
                        <a:lnSpc>
                          <a:spcPct val="90000"/>
                        </a:lnSpc>
                        <a:buClrTx/>
                        <a:buSzTx/>
                        <a:buFontTx/>
                      </a:pPr>
                      <a:r>
                        <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rPr>
                        <a:t>5</a:t>
                      </a:r>
                      <a:endPar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endParaRPr>
                    </a:p>
                  </a:txBody>
                  <a:tcPr marL="46990" marR="46990" marT="46990" marB="46990" anchor="ctr"/>
                </a:tc>
              </a:tr>
              <a:tr h="324787">
                <a:tc>
                  <a:txBody>
                    <a:bodyPr/>
                    <a:lstStyle/>
                    <a:p>
                      <a:pPr algn="ctr" fontAlgn="ctr">
                        <a:lnSpc>
                          <a:spcPct val="90000"/>
                        </a:lnSpc>
                        <a:buClrTx/>
                        <a:buSzTx/>
                        <a:buFontTx/>
                      </a:pPr>
                      <a:r>
                        <a:rPr lang="zh-CN" altLang="en-US" sz="1400" b="1" kern="0" dirty="0">
                          <a:solidFill>
                            <a:srgbClr val="002060"/>
                          </a:solidFill>
                          <a:latin typeface="微软雅黑" panose="020B0503020204020204" pitchFamily="34" charset="-122"/>
                          <a:ea typeface="微软雅黑" panose="020B0503020204020204" pitchFamily="34" charset="-122"/>
                          <a:sym typeface="+mn-ea"/>
                        </a:rPr>
                        <a:t>国家临床医学研究中心</a:t>
                      </a:r>
                      <a:endParaRPr lang="zh-CN" altLang="en-US" sz="1400" b="1" u="none" strike="noStrike" kern="0" dirty="0">
                        <a:solidFill>
                          <a:srgbClr val="002060"/>
                        </a:solidFill>
                        <a:latin typeface="微软雅黑" panose="020B0503020204020204" pitchFamily="34" charset="-122"/>
                        <a:ea typeface="微软雅黑" panose="020B0503020204020204" pitchFamily="34" charset="-122"/>
                        <a:sym typeface="+mn-ea"/>
                      </a:endParaRPr>
                    </a:p>
                  </a:txBody>
                  <a:tcPr marL="46990" marR="46990" marT="46990" marB="46990" anchor="ctr"/>
                </a:tc>
                <a:tc>
                  <a:txBody>
                    <a:bodyPr/>
                    <a:lstStyle/>
                    <a:p>
                      <a:pPr algn="ctr" fontAlgn="ctr">
                        <a:lnSpc>
                          <a:spcPct val="90000"/>
                        </a:lnSpc>
                        <a:buClrTx/>
                        <a:buSzTx/>
                        <a:buFontTx/>
                      </a:pPr>
                      <a:r>
                        <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rPr>
                        <a:t>2</a:t>
                      </a:r>
                      <a:endPar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endParaRPr>
                    </a:p>
                  </a:txBody>
                  <a:tcPr marL="46990" marR="46990" marT="46990" marB="46990" anchor="ctr"/>
                </a:tc>
              </a:tr>
              <a:tr h="324787">
                <a:tc>
                  <a:txBody>
                    <a:bodyPr/>
                    <a:lstStyle/>
                    <a:p>
                      <a:pPr algn="ctr" fontAlgn="ctr">
                        <a:lnSpc>
                          <a:spcPct val="90000"/>
                        </a:lnSpc>
                        <a:buClrTx/>
                        <a:buSzTx/>
                        <a:buFontTx/>
                      </a:pPr>
                      <a:r>
                        <a:rPr lang="zh-CN" altLang="en-US" sz="1400" b="1" kern="0" dirty="0">
                          <a:solidFill>
                            <a:srgbClr val="002060"/>
                          </a:solidFill>
                          <a:latin typeface="微软雅黑" panose="020B0503020204020204" pitchFamily="34" charset="-122"/>
                          <a:ea typeface="微软雅黑" panose="020B0503020204020204" pitchFamily="34" charset="-122"/>
                          <a:sym typeface="+mn-ea"/>
                        </a:rPr>
                        <a:t>国家产教融合创新平台</a:t>
                      </a:r>
                      <a:endParaRPr lang="zh-CN" altLang="en-US" sz="1400" b="1" u="none" strike="noStrike" kern="0" dirty="0">
                        <a:solidFill>
                          <a:srgbClr val="002060"/>
                        </a:solidFill>
                        <a:latin typeface="微软雅黑" panose="020B0503020204020204" pitchFamily="34" charset="-122"/>
                        <a:ea typeface="微软雅黑" panose="020B0503020204020204" pitchFamily="34" charset="-122"/>
                        <a:sym typeface="+mn-ea"/>
                      </a:endParaRPr>
                    </a:p>
                  </a:txBody>
                  <a:tcPr marL="46990" marR="46990" marT="46990" marB="46990" anchor="ctr"/>
                </a:tc>
                <a:tc>
                  <a:txBody>
                    <a:bodyPr/>
                    <a:lstStyle/>
                    <a:p>
                      <a:pPr algn="ctr" fontAlgn="ctr">
                        <a:lnSpc>
                          <a:spcPct val="90000"/>
                        </a:lnSpc>
                        <a:buClrTx/>
                        <a:buSzTx/>
                        <a:buFontTx/>
                      </a:pPr>
                      <a:r>
                        <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rPr>
                        <a:t>2</a:t>
                      </a:r>
                      <a:endPar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endParaRPr>
                    </a:p>
                  </a:txBody>
                  <a:tcPr marL="46990" marR="46990" marT="46990" marB="46990" anchor="ctr"/>
                </a:tc>
              </a:tr>
              <a:tr h="324787">
                <a:tc>
                  <a:txBody>
                    <a:bodyPr/>
                    <a:lstStyle/>
                    <a:p>
                      <a:pPr algn="ctr" fontAlgn="ctr">
                        <a:lnSpc>
                          <a:spcPct val="90000"/>
                        </a:lnSpc>
                        <a:buClrTx/>
                        <a:buSzTx/>
                        <a:buFontTx/>
                        <a:buNone/>
                      </a:pPr>
                      <a:r>
                        <a:rPr lang="zh-CN" altLang="en-US" sz="1400" b="1" kern="0" dirty="0">
                          <a:solidFill>
                            <a:srgbClr val="002060"/>
                          </a:solidFill>
                          <a:latin typeface="微软雅黑" panose="020B0503020204020204" pitchFamily="34" charset="-122"/>
                          <a:ea typeface="微软雅黑" panose="020B0503020204020204" pitchFamily="34" charset="-122"/>
                          <a:sym typeface="+mn-ea"/>
                        </a:rPr>
                        <a:t>教育部前沿科学中心</a:t>
                      </a:r>
                      <a:endParaRPr lang="zh-CN" altLang="en-US" sz="1400" b="1" u="none" strike="noStrike" kern="0" dirty="0">
                        <a:solidFill>
                          <a:srgbClr val="002060"/>
                        </a:solidFill>
                        <a:latin typeface="微软雅黑" panose="020B0503020204020204" pitchFamily="34" charset="-122"/>
                        <a:ea typeface="微软雅黑" panose="020B0503020204020204" pitchFamily="34" charset="-122"/>
                        <a:sym typeface="+mn-ea"/>
                      </a:endParaRPr>
                    </a:p>
                  </a:txBody>
                  <a:tcPr marL="46990" marR="46990" marT="46990" marB="46990" anchor="ctr"/>
                </a:tc>
                <a:tc>
                  <a:txBody>
                    <a:bodyPr/>
                    <a:lstStyle/>
                    <a:p>
                      <a:pPr algn="ctr" fontAlgn="ctr">
                        <a:lnSpc>
                          <a:spcPct val="90000"/>
                        </a:lnSpc>
                        <a:buClrTx/>
                        <a:buSzTx/>
                        <a:buFontTx/>
                      </a:pPr>
                      <a:r>
                        <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rPr>
                        <a:t>1</a:t>
                      </a:r>
                      <a:endPar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endParaRPr>
                    </a:p>
                  </a:txBody>
                  <a:tcPr marL="46990" marR="46990" marT="46990" marB="46990" anchor="ctr"/>
                </a:tc>
              </a:tr>
              <a:tr h="324787">
                <a:tc>
                  <a:txBody>
                    <a:bodyPr/>
                    <a:lstStyle/>
                    <a:p>
                      <a:pPr algn="ctr" fontAlgn="ctr">
                        <a:lnSpc>
                          <a:spcPct val="90000"/>
                        </a:lnSpc>
                        <a:buClrTx/>
                        <a:buSzTx/>
                        <a:buFontTx/>
                        <a:buNone/>
                      </a:pPr>
                      <a:r>
                        <a:rPr lang="zh-CN" altLang="en-US" sz="1400" b="1" kern="0" dirty="0">
                          <a:solidFill>
                            <a:srgbClr val="002060"/>
                          </a:solidFill>
                          <a:latin typeface="微软雅黑" panose="020B0503020204020204" pitchFamily="34" charset="-122"/>
                          <a:ea typeface="微软雅黑" panose="020B0503020204020204" pitchFamily="34" charset="-122"/>
                          <a:sym typeface="+mn-ea"/>
                        </a:rPr>
                        <a:t>教育部集成攻关大平台</a:t>
                      </a:r>
                      <a:endParaRPr lang="zh-CN" altLang="en-US" sz="1400" b="1" u="none" strike="noStrike" kern="0" dirty="0">
                        <a:solidFill>
                          <a:srgbClr val="002060"/>
                        </a:solidFill>
                        <a:latin typeface="微软雅黑" panose="020B0503020204020204" pitchFamily="34" charset="-122"/>
                        <a:ea typeface="微软雅黑" panose="020B0503020204020204" pitchFamily="34" charset="-122"/>
                        <a:sym typeface="+mn-ea"/>
                      </a:endParaRPr>
                    </a:p>
                  </a:txBody>
                  <a:tcPr marL="46990" marR="46990" marT="46990" marB="46990" anchor="ctr"/>
                </a:tc>
                <a:tc>
                  <a:txBody>
                    <a:bodyPr/>
                    <a:lstStyle/>
                    <a:p>
                      <a:pPr algn="ctr" fontAlgn="ctr">
                        <a:lnSpc>
                          <a:spcPct val="90000"/>
                        </a:lnSpc>
                        <a:buClrTx/>
                        <a:buSzTx/>
                        <a:buFontTx/>
                      </a:pPr>
                      <a:r>
                        <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rPr>
                        <a:t>1</a:t>
                      </a:r>
                      <a:endParaRPr lang="en-US" altLang="zh-CN" sz="1400" b="1" u="none" strike="noStrike" dirty="0">
                        <a:solidFill>
                          <a:srgbClr val="C00000"/>
                        </a:solidFill>
                        <a:effectLst/>
                        <a:latin typeface="微软雅黑" panose="020B0503020204020204" pitchFamily="34" charset="-122"/>
                        <a:ea typeface="微软雅黑" panose="020B0503020204020204" pitchFamily="34" charset="-122"/>
                        <a:sym typeface="+mn-ea"/>
                      </a:endParaRPr>
                    </a:p>
                  </a:txBody>
                  <a:tcPr marL="46990" marR="46990" marT="46990" marB="46990" anchor="ctr"/>
                </a:tc>
              </a:tr>
            </a:tbl>
          </a:graphicData>
        </a:graphic>
      </p:graphicFrame>
      <p:sp>
        <p:nvSpPr>
          <p:cNvPr id="37" name="圆角矩形 30"/>
          <p:cNvSpPr/>
          <p:nvPr/>
        </p:nvSpPr>
        <p:spPr>
          <a:xfrm>
            <a:off x="626353" y="4780176"/>
            <a:ext cx="10650241" cy="3926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kern="0" dirty="0">
                <a:solidFill>
                  <a:srgbClr val="C00000"/>
                </a:solidFill>
                <a:latin typeface="微软雅黑" panose="020B0503020204020204" pitchFamily="34" charset="-122"/>
                <a:ea typeface="微软雅黑" panose="020B0503020204020204" pitchFamily="34" charset="-122"/>
                <a:sym typeface="+mn-ea"/>
              </a:rPr>
              <a:t>多领域攻克“卡脖子”关键核心技术</a:t>
            </a:r>
            <a:endParaRPr lang="zh-CN" altLang="en-US" sz="2000" b="1" kern="0" dirty="0">
              <a:solidFill>
                <a:srgbClr val="C00000"/>
              </a:solidFill>
              <a:latin typeface="微软雅黑" panose="020B0503020204020204" pitchFamily="34" charset="-122"/>
              <a:ea typeface="微软雅黑" panose="020B0503020204020204" pitchFamily="34" charset="-122"/>
              <a:sym typeface="+mn-ea"/>
            </a:endParaRPr>
          </a:p>
        </p:txBody>
      </p:sp>
      <p:sp>
        <p:nvSpPr>
          <p:cNvPr id="40" name="矩形 10"/>
          <p:cNvSpPr>
            <a:spLocks noChangeArrowheads="1"/>
          </p:cNvSpPr>
          <p:nvPr/>
        </p:nvSpPr>
        <p:spPr bwMode="auto">
          <a:xfrm>
            <a:off x="6419860" y="1801382"/>
            <a:ext cx="4768880" cy="939683"/>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a:noAutofit/>
          </a:bodyPr>
          <a:lstStyle/>
          <a:p>
            <a:pPr algn="l" defTabSz="1219200" fontAlgn="base">
              <a:lnSpc>
                <a:spcPct val="120000"/>
              </a:lnSpc>
              <a:spcBef>
                <a:spcPct val="0"/>
              </a:spcBef>
              <a:spcAft>
                <a:spcPct val="0"/>
              </a:spcAft>
              <a:buClr>
                <a:srgbClr val="990000"/>
              </a:buClr>
            </a:pPr>
            <a:r>
              <a:rPr lang="en-US" altLang="zh-CN" sz="1400" b="1" dirty="0">
                <a:solidFill>
                  <a:srgbClr val="002060"/>
                </a:solidFill>
                <a:latin typeface="微软雅黑" panose="020B0503020204020204" pitchFamily="34" charset="-122"/>
                <a:ea typeface="微软雅黑" panose="020B0503020204020204" pitchFamily="34" charset="-122"/>
              </a:rPr>
              <a:t>2019-2023</a:t>
            </a:r>
            <a:r>
              <a:rPr lang="zh-CN" altLang="en-US" sz="1400" b="1" dirty="0">
                <a:solidFill>
                  <a:srgbClr val="002060"/>
                </a:solidFill>
                <a:latin typeface="微软雅黑" panose="020B0503020204020204" pitchFamily="34" charset="-122"/>
                <a:ea typeface="微软雅黑" panose="020B0503020204020204" pitchFamily="34" charset="-122"/>
              </a:rPr>
              <a:t>年：</a:t>
            </a:r>
            <a:endParaRPr lang="en-US" altLang="zh-CN" sz="1400" b="1" dirty="0">
              <a:solidFill>
                <a:srgbClr val="002060"/>
              </a:solidFill>
              <a:latin typeface="微软雅黑" panose="020B0503020204020204" pitchFamily="34" charset="-122"/>
              <a:ea typeface="微软雅黑" panose="020B0503020204020204" pitchFamily="34" charset="-122"/>
            </a:endParaRPr>
          </a:p>
          <a:p>
            <a:pPr marL="285750" indent="-285750" algn="l" defTabSz="1219200" fontAlgn="base">
              <a:lnSpc>
                <a:spcPct val="120000"/>
              </a:lnSpc>
              <a:spcBef>
                <a:spcPct val="0"/>
              </a:spcBef>
              <a:spcAft>
                <a:spcPct val="0"/>
              </a:spcAft>
              <a:buClr>
                <a:srgbClr val="990000"/>
              </a:buClr>
              <a:buFont typeface="Wingdings" panose="05000000000000000000" pitchFamily="2" charset="2"/>
              <a:buChar char="u"/>
            </a:pPr>
            <a:r>
              <a:rPr lang="zh-CN" altLang="en-US" sz="1400" b="1" dirty="0">
                <a:solidFill>
                  <a:srgbClr val="002060"/>
                </a:solidFill>
                <a:latin typeface="微软雅黑" panose="020B0503020204020204" pitchFamily="34" charset="-122"/>
                <a:ea typeface="微软雅黑" panose="020B0503020204020204" pitchFamily="34" charset="-122"/>
              </a:rPr>
              <a:t>发表</a:t>
            </a:r>
            <a:r>
              <a:rPr lang="en-US" altLang="zh-CN" sz="1400" b="1" dirty="0">
                <a:solidFill>
                  <a:srgbClr val="002060"/>
                </a:solidFill>
                <a:latin typeface="微软雅黑" panose="020B0503020204020204" pitchFamily="34" charset="-122"/>
                <a:ea typeface="微软雅黑" panose="020B0503020204020204" pitchFamily="34" charset="-122"/>
              </a:rPr>
              <a:t>CNS</a:t>
            </a:r>
            <a:r>
              <a:rPr lang="zh-CN" altLang="en-US" sz="1400" b="1" dirty="0">
                <a:solidFill>
                  <a:srgbClr val="002060"/>
                </a:solidFill>
                <a:latin typeface="微软雅黑" panose="020B0503020204020204" pitchFamily="34" charset="-122"/>
                <a:ea typeface="微软雅黑" panose="020B0503020204020204" pitchFamily="34" charset="-122"/>
              </a:rPr>
              <a:t>主刊论文</a:t>
            </a:r>
            <a:r>
              <a:rPr lang="en-US" altLang="zh-CN" sz="1400" b="1" dirty="0">
                <a:solidFill>
                  <a:srgbClr val="C00000"/>
                </a:solidFill>
                <a:latin typeface="微软雅黑" panose="020B0503020204020204" pitchFamily="34" charset="-122"/>
                <a:ea typeface="微软雅黑" panose="020B0503020204020204" pitchFamily="34" charset="-122"/>
              </a:rPr>
              <a:t>86</a:t>
            </a:r>
            <a:r>
              <a:rPr lang="zh-CN" altLang="en-US" sz="1400" b="1" dirty="0">
                <a:solidFill>
                  <a:srgbClr val="002060"/>
                </a:solidFill>
                <a:latin typeface="微软雅黑" panose="020B0503020204020204" pitchFamily="34" charset="-122"/>
                <a:ea typeface="微软雅黑" panose="020B0503020204020204" pitchFamily="34" charset="-122"/>
              </a:rPr>
              <a:t>篇（2024年已发表</a:t>
            </a:r>
            <a:r>
              <a:rPr lang="zh-CN" altLang="en-US" sz="1400" b="1" dirty="0">
                <a:solidFill>
                  <a:srgbClr val="C00000"/>
                </a:solidFill>
                <a:latin typeface="微软雅黑" panose="020B0503020204020204" pitchFamily="34" charset="-122"/>
                <a:ea typeface="微软雅黑" panose="020B0503020204020204" pitchFamily="34" charset="-122"/>
              </a:rPr>
              <a:t>25</a:t>
            </a:r>
            <a:r>
              <a:rPr lang="zh-CN" altLang="en-US" sz="1400" b="1" dirty="0">
                <a:solidFill>
                  <a:srgbClr val="002060"/>
                </a:solidFill>
                <a:latin typeface="微软雅黑" panose="020B0503020204020204" pitchFamily="34" charset="-122"/>
                <a:ea typeface="微软雅黑" panose="020B0503020204020204" pitchFamily="34" charset="-122"/>
              </a:rPr>
              <a:t>篇）</a:t>
            </a:r>
            <a:endParaRPr lang="zh-CN" altLang="en-US" sz="1400" b="1" dirty="0">
              <a:solidFill>
                <a:srgbClr val="002060"/>
              </a:solidFill>
              <a:latin typeface="微软雅黑" panose="020B0503020204020204" pitchFamily="34" charset="-122"/>
              <a:ea typeface="微软雅黑" panose="020B0503020204020204" pitchFamily="34" charset="-122"/>
            </a:endParaRPr>
          </a:p>
          <a:p>
            <a:pPr marL="285750" indent="-285750" defTabSz="1219200" fontAlgn="base">
              <a:lnSpc>
                <a:spcPct val="120000"/>
              </a:lnSpc>
              <a:spcBef>
                <a:spcPct val="0"/>
              </a:spcBef>
              <a:spcAft>
                <a:spcPct val="0"/>
              </a:spcAft>
              <a:buClr>
                <a:srgbClr val="990000"/>
              </a:buClr>
              <a:buFont typeface="Wingdings" panose="05000000000000000000" pitchFamily="2" charset="2"/>
              <a:buChar char="u"/>
            </a:pPr>
            <a:r>
              <a:rPr lang="zh-CN" altLang="en-US" sz="1400" b="1" dirty="0">
                <a:solidFill>
                  <a:srgbClr val="002060"/>
                </a:solidFill>
                <a:latin typeface="微软雅黑" panose="020B0503020204020204" pitchFamily="34" charset="-122"/>
                <a:ea typeface="微软雅黑" panose="020B0503020204020204" pitchFamily="34" charset="-122"/>
              </a:rPr>
              <a:t>发表数学四大期刊论文</a:t>
            </a:r>
            <a:r>
              <a:rPr lang="en-US" altLang="zh-CN" sz="1400" b="1" dirty="0">
                <a:solidFill>
                  <a:srgbClr val="C00000"/>
                </a:solidFill>
                <a:latin typeface="微软雅黑" panose="020B0503020204020204" pitchFamily="34" charset="-122"/>
                <a:ea typeface="微软雅黑" panose="020B0503020204020204" pitchFamily="34" charset="-122"/>
              </a:rPr>
              <a:t>9</a:t>
            </a:r>
            <a:r>
              <a:rPr lang="zh-CN" altLang="en-US" sz="1400" b="1" dirty="0">
                <a:solidFill>
                  <a:srgbClr val="002060"/>
                </a:solidFill>
                <a:latin typeface="微软雅黑" panose="020B0503020204020204" pitchFamily="34" charset="-122"/>
                <a:ea typeface="微软雅黑" panose="020B0503020204020204" pitchFamily="34" charset="-122"/>
              </a:rPr>
              <a:t>篇</a:t>
            </a:r>
            <a:endParaRPr lang="zh-CN" altLang="en-US" sz="1100" b="1" dirty="0">
              <a:solidFill>
                <a:srgbClr val="00206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626353" y="5330946"/>
            <a:ext cx="10744370" cy="1154135"/>
          </a:xfrm>
          <a:prstGeom prst="rect">
            <a:avLst/>
          </a:prstGeom>
        </p:spPr>
      </p:pic>
      <p:sp>
        <p:nvSpPr>
          <p:cNvPr id="34" name="圆角矩形 30"/>
          <p:cNvSpPr/>
          <p:nvPr/>
        </p:nvSpPr>
        <p:spPr>
          <a:xfrm>
            <a:off x="626353" y="1318498"/>
            <a:ext cx="4768880" cy="3926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kern="0" dirty="0">
                <a:solidFill>
                  <a:srgbClr val="C00000"/>
                </a:solidFill>
                <a:latin typeface="微软雅黑" panose="020B0503020204020204" pitchFamily="34" charset="-122"/>
                <a:ea typeface="微软雅黑" panose="020B0503020204020204" pitchFamily="34" charset="-122"/>
                <a:sym typeface="+mn-ea"/>
              </a:rPr>
              <a:t>拥有一批高能级创新平台</a:t>
            </a:r>
            <a:endParaRPr lang="zh-CN" altLang="en-US" sz="2000" b="1" kern="0" noProof="0" dirty="0">
              <a:ln>
                <a:noFill/>
              </a:ln>
              <a:solidFill>
                <a:srgbClr val="C00000"/>
              </a:solidFill>
              <a:effectLst/>
              <a:uLnTx/>
              <a:uFillTx/>
              <a:latin typeface="微软雅黑" panose="020B0503020204020204" pitchFamily="34" charset="-122"/>
              <a:ea typeface="微软雅黑" panose="020B0503020204020204" pitchFamily="34" charset="-122"/>
              <a:sym typeface="+mn-ea"/>
            </a:endParaRPr>
          </a:p>
        </p:txBody>
      </p:sp>
      <p:sp>
        <p:nvSpPr>
          <p:cNvPr id="19" name="圆角矩形 30"/>
          <p:cNvSpPr/>
          <p:nvPr/>
        </p:nvSpPr>
        <p:spPr>
          <a:xfrm>
            <a:off x="6419860" y="1315030"/>
            <a:ext cx="4768880" cy="3926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kern="0" dirty="0">
                <a:solidFill>
                  <a:srgbClr val="C00000"/>
                </a:solidFill>
                <a:latin typeface="微软雅黑" panose="020B0503020204020204" pitchFamily="34" charset="-122"/>
                <a:ea typeface="微软雅黑" panose="020B0503020204020204" pitchFamily="34" charset="-122"/>
                <a:sym typeface="+mn-ea"/>
              </a:rPr>
              <a:t>基础研究高水平成果不断涌现</a:t>
            </a:r>
            <a:endParaRPr lang="zh-CN" altLang="en-US" sz="2000" b="1" kern="0" dirty="0">
              <a:solidFill>
                <a:srgbClr val="C00000"/>
              </a:solidFill>
              <a:latin typeface="微软雅黑" panose="020B0503020204020204" pitchFamily="34" charset="-122"/>
              <a:ea typeface="微软雅黑" panose="020B0503020204020204" pitchFamily="34" charset="-122"/>
              <a:sym typeface="+mn-ea"/>
            </a:endParaRPr>
          </a:p>
        </p:txBody>
      </p:sp>
      <p:sp>
        <p:nvSpPr>
          <p:cNvPr id="20" name="矩形 19"/>
          <p:cNvSpPr/>
          <p:nvPr/>
        </p:nvSpPr>
        <p:spPr>
          <a:xfrm>
            <a:off x="6451190" y="4373033"/>
            <a:ext cx="2339102" cy="276999"/>
          </a:xfrm>
          <a:prstGeom prst="rect">
            <a:avLst/>
          </a:prstGeom>
        </p:spPr>
        <p:txBody>
          <a:bodyPr wrap="none">
            <a:spAutoFit/>
          </a:bodyPr>
          <a:lstStyle/>
          <a:p>
            <a:pPr lvl="0" eaLnBrk="0" fontAlgn="base" hangingPunct="0">
              <a:spcBef>
                <a:spcPct val="0"/>
              </a:spcBef>
              <a:spcAft>
                <a:spcPct val="0"/>
              </a:spcAft>
              <a:defRPr/>
            </a:pPr>
            <a:r>
              <a:rPr lang="zh-CN" altLang="en-US" sz="1200" b="1" dirty="0">
                <a:solidFill>
                  <a:prstClr val="black"/>
                </a:solidFill>
                <a:latin typeface="微软雅黑" panose="020B0503020204020204" pitchFamily="34" charset="-122"/>
                <a:ea typeface="微软雅黑" panose="020B0503020204020204" pitchFamily="34" charset="-122"/>
              </a:rPr>
              <a:t>基础交叉研究院（筹）揭</a:t>
            </a: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牌成立</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3"/>
          <a:stretch>
            <a:fillRect/>
          </a:stretch>
        </p:blipFill>
        <p:spPr>
          <a:xfrm>
            <a:off x="8945311" y="2859863"/>
            <a:ext cx="2359577" cy="1386251"/>
          </a:xfrm>
          <a:prstGeom prst="rect">
            <a:avLst/>
          </a:prstGeom>
        </p:spPr>
      </p:pic>
      <p:sp>
        <p:nvSpPr>
          <p:cNvPr id="23" name="矩形 22"/>
          <p:cNvSpPr/>
          <p:nvPr/>
        </p:nvSpPr>
        <p:spPr>
          <a:xfrm>
            <a:off x="9109436" y="4373033"/>
            <a:ext cx="2031325" cy="27699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1200" b="1" dirty="0">
                <a:solidFill>
                  <a:prstClr val="black"/>
                </a:solidFill>
                <a:latin typeface="微软雅黑" panose="020B0503020204020204" pitchFamily="34" charset="-122"/>
                <a:ea typeface="微软雅黑" panose="020B0503020204020204" pitchFamily="34" charset="-122"/>
              </a:rPr>
              <a:t>基础科学中心项目现场考察</a:t>
            </a:r>
            <a:endParaRPr lang="zh-CN" altLang="en-US" sz="1200" b="1" dirty="0">
              <a:solidFill>
                <a:prstClr val="black"/>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4"/>
          <a:stretch>
            <a:fillRect/>
          </a:stretch>
        </p:blipFill>
        <p:spPr>
          <a:xfrm>
            <a:off x="6419860" y="2859863"/>
            <a:ext cx="2370432" cy="1394372"/>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5" name="组合 24"/>
          <p:cNvGrpSpPr/>
          <p:nvPr/>
        </p:nvGrpSpPr>
        <p:grpSpPr>
          <a:xfrm>
            <a:off x="0" y="267763"/>
            <a:ext cx="594427" cy="566964"/>
            <a:chOff x="2131928" y="2061469"/>
            <a:chExt cx="585619" cy="533400"/>
          </a:xfrm>
          <a:solidFill>
            <a:srgbClr val="003F88"/>
          </a:solidFill>
        </p:grpSpPr>
        <p:sp>
          <p:nvSpPr>
            <p:cNvPr id="26" name="矩形 25"/>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矩形 26"/>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8" name="文本框 27"/>
          <p:cNvSpPr txBox="1"/>
          <p:nvPr>
            <p:custDataLst>
              <p:tags r:id="rId6"/>
            </p:custDataLst>
          </p:nvPr>
        </p:nvSpPr>
        <p:spPr>
          <a:xfrm>
            <a:off x="663575" y="253365"/>
            <a:ext cx="8390484" cy="584775"/>
          </a:xfrm>
          <a:prstGeom prst="rect">
            <a:avLst/>
          </a:prstGeom>
          <a:noFill/>
        </p:spPr>
        <p:txBody>
          <a:bodyPr wrap="square" rtlCol="0">
            <a:spAutoFit/>
          </a:bodyPr>
          <a:lstStyle/>
          <a:p>
            <a:pPr algn="l">
              <a:defRPr/>
            </a:pPr>
            <a:r>
              <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rPr>
              <a:t>高品质创新</a:t>
            </a:r>
            <a:endPar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43683" y="3289683"/>
            <a:ext cx="2876557" cy="1935420"/>
          </a:xfrm>
          <a:prstGeom prst="rect">
            <a:avLst/>
          </a:prstGeom>
          <a:ln>
            <a:noFill/>
          </a:ln>
          <a:effectLst>
            <a:outerShdw blurRad="292100" dist="139700" dir="2700000" algn="tl" rotWithShape="0">
              <a:srgbClr val="333333">
                <a:alpha val="65000"/>
              </a:srgbClr>
            </a:outerShdw>
          </a:effectLst>
        </p:spPr>
      </p:pic>
      <p:sp>
        <p:nvSpPr>
          <p:cNvPr id="25" name="文本框 9"/>
          <p:cNvSpPr txBox="1"/>
          <p:nvPr/>
        </p:nvSpPr>
        <p:spPr>
          <a:xfrm>
            <a:off x="8343683" y="5588239"/>
            <a:ext cx="2881629" cy="307777"/>
          </a:xfrm>
          <a:prstGeom prst="rect">
            <a:avLst/>
          </a:prstGeom>
          <a:noFill/>
        </p:spPr>
        <p:txBody>
          <a:bodyPr wrap="square" rtlCol="0">
            <a:spAutoFit/>
          </a:bodyPr>
          <a:lstStyle/>
          <a:p>
            <a:r>
              <a:rPr lang="zh-CN" altLang="en-US" sz="1400" b="1" dirty="0">
                <a:solidFill>
                  <a:schemeClr val="tx1">
                    <a:lumMod val="75000"/>
                    <a:lumOff val="25000"/>
                  </a:schemeClr>
                </a:solidFill>
                <a:latin typeface="华文中宋" panose="02010600040101010101" pitchFamily="2" charset="-122"/>
                <a:ea typeface="华文中宋" panose="02010600040101010101" pitchFamily="2" charset="-122"/>
              </a:rPr>
              <a:t>以数字化技术保存敦煌莫高窟壁画</a:t>
            </a:r>
            <a:endParaRPr lang="zh-CN" altLang="en-US" sz="1400" b="1" dirty="0">
              <a:solidFill>
                <a:schemeClr val="tx1">
                  <a:lumMod val="75000"/>
                  <a:lumOff val="25000"/>
                </a:schemeClr>
              </a:solidFill>
              <a:latin typeface="华文中宋" panose="02010600040101010101" pitchFamily="2" charset="-122"/>
              <a:ea typeface="华文中宋" panose="02010600040101010101" pitchFamily="2" charset="-122"/>
            </a:endParaRPr>
          </a:p>
        </p:txBody>
      </p:sp>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4381" y="3289683"/>
            <a:ext cx="2902953" cy="1935420"/>
          </a:xfrm>
          <a:prstGeom prst="rect">
            <a:avLst/>
          </a:prstGeom>
          <a:ln>
            <a:noFill/>
          </a:ln>
          <a:effectLst>
            <a:outerShdw blurRad="292100" dist="139700" dir="2700000" algn="tl" rotWithShape="0">
              <a:srgbClr val="333333">
                <a:alpha val="65000"/>
              </a:srgbClr>
            </a:outerShdw>
          </a:effectLst>
        </p:spPr>
      </p:pic>
      <p:sp>
        <p:nvSpPr>
          <p:cNvPr id="27" name="TextBox 39"/>
          <p:cNvSpPr txBox="1">
            <a:spLocks noChangeArrowheads="1"/>
          </p:cNvSpPr>
          <p:nvPr/>
        </p:nvSpPr>
        <p:spPr bwMode="auto">
          <a:xfrm>
            <a:off x="4734381" y="5508797"/>
            <a:ext cx="2860845" cy="523220"/>
          </a:xfrm>
          <a:prstGeom prst="rect">
            <a:avLst/>
          </a:prstGeom>
          <a:noFill/>
          <a:ln>
            <a:noFill/>
          </a:ln>
        </p:spPr>
        <p:txBody>
          <a:bodyPr wrap="square">
            <a:spAutoFit/>
          </a:bodyPr>
          <a:lstStyle/>
          <a:p>
            <a:pPr algn="ctr"/>
            <a:r>
              <a:rPr lang="en-US" altLang="zh-CN" sz="1400" b="1" dirty="0">
                <a:solidFill>
                  <a:schemeClr val="tx1">
                    <a:lumMod val="75000"/>
                    <a:lumOff val="25000"/>
                  </a:schemeClr>
                </a:solidFill>
                <a:latin typeface="华文中宋" panose="02010600040101010101" pitchFamily="2" charset="-122"/>
                <a:ea typeface="华文中宋" panose="02010600040101010101" pitchFamily="2" charset="-122"/>
              </a:rPr>
              <a:t>《</a:t>
            </a:r>
            <a:r>
              <a:rPr lang="zh-CN" altLang="en-US" sz="1400" b="1" dirty="0">
                <a:solidFill>
                  <a:schemeClr val="tx1">
                    <a:lumMod val="75000"/>
                    <a:lumOff val="25000"/>
                  </a:schemeClr>
                </a:solidFill>
                <a:latin typeface="华文中宋" panose="02010600040101010101" pitchFamily="2" charset="-122"/>
                <a:ea typeface="华文中宋" panose="02010600040101010101" pitchFamily="2" charset="-122"/>
              </a:rPr>
              <a:t>中华礼藏</a:t>
            </a:r>
            <a:r>
              <a:rPr lang="en-US" altLang="zh-CN" sz="1400" b="1" dirty="0">
                <a:solidFill>
                  <a:schemeClr val="tx1">
                    <a:lumMod val="75000"/>
                    <a:lumOff val="25000"/>
                  </a:schemeClr>
                </a:solidFill>
                <a:latin typeface="华文中宋" panose="02010600040101010101" pitchFamily="2" charset="-122"/>
                <a:ea typeface="华文中宋" panose="02010600040101010101" pitchFamily="2" charset="-122"/>
              </a:rPr>
              <a:t>》</a:t>
            </a:r>
            <a:r>
              <a:rPr lang="zh-CN" altLang="en-US" sz="1400" b="1" dirty="0">
                <a:solidFill>
                  <a:schemeClr val="tx1">
                    <a:lumMod val="75000"/>
                    <a:lumOff val="25000"/>
                  </a:schemeClr>
                </a:solidFill>
                <a:latin typeface="华文中宋" panose="02010600040101010101" pitchFamily="2" charset="-122"/>
                <a:ea typeface="华文中宋" panose="02010600040101010101" pitchFamily="2" charset="-122"/>
              </a:rPr>
              <a:t>：第一次对中华古代传统礼学文献进行全面整理研究</a:t>
            </a:r>
            <a:endParaRPr lang="zh-CN" altLang="en-US" sz="1400" b="1" dirty="0">
              <a:solidFill>
                <a:schemeClr val="tx1">
                  <a:lumMod val="75000"/>
                  <a:lumOff val="25000"/>
                </a:schemeClr>
              </a:solidFill>
              <a:latin typeface="华文中宋" panose="02010600040101010101" pitchFamily="2" charset="-122"/>
              <a:ea typeface="华文中宋" panose="02010600040101010101" pitchFamily="2" charset="-122"/>
            </a:endParaRPr>
          </a:p>
        </p:txBody>
      </p:sp>
      <p:pic>
        <p:nvPicPr>
          <p:cNvPr id="3" name="图片 2"/>
          <p:cNvPicPr>
            <a:picLocks noChangeAspect="1"/>
          </p:cNvPicPr>
          <p:nvPr/>
        </p:nvPicPr>
        <p:blipFill>
          <a:blip r:embed="rId3"/>
          <a:stretch>
            <a:fillRect/>
          </a:stretch>
        </p:blipFill>
        <p:spPr>
          <a:xfrm>
            <a:off x="975504" y="3289683"/>
            <a:ext cx="3086672" cy="1935420"/>
          </a:xfrm>
          <a:prstGeom prst="rect">
            <a:avLst/>
          </a:prstGeom>
          <a:ln>
            <a:noFill/>
          </a:ln>
          <a:effectLst>
            <a:outerShdw blurRad="292100" dist="139700" dir="2700000" algn="tl" rotWithShape="0">
              <a:srgbClr val="333333">
                <a:alpha val="65000"/>
              </a:srgbClr>
            </a:outerShdw>
          </a:effectLst>
        </p:spPr>
      </p:pic>
      <p:sp>
        <p:nvSpPr>
          <p:cNvPr id="28" name="TextBox 39"/>
          <p:cNvSpPr txBox="1">
            <a:spLocks noChangeArrowheads="1"/>
          </p:cNvSpPr>
          <p:nvPr/>
        </p:nvSpPr>
        <p:spPr bwMode="auto">
          <a:xfrm>
            <a:off x="975504" y="5460463"/>
            <a:ext cx="3086672" cy="738664"/>
          </a:xfrm>
          <a:prstGeom prst="rect">
            <a:avLst/>
          </a:prstGeom>
          <a:noFill/>
          <a:ln>
            <a:noFill/>
          </a:ln>
        </p:spPr>
        <p:txBody>
          <a:bodyPr wrap="square">
            <a:spAutoFit/>
          </a:bodyPr>
          <a:lstStyle/>
          <a:p>
            <a:pPr algn="ctr"/>
            <a:r>
              <a:rPr lang="en-US" altLang="zh-CN" sz="1400" b="1" dirty="0">
                <a:solidFill>
                  <a:schemeClr val="tx1">
                    <a:lumMod val="75000"/>
                    <a:lumOff val="25000"/>
                  </a:schemeClr>
                </a:solidFill>
                <a:latin typeface="华文中宋" panose="02010600040101010101" pitchFamily="2" charset="-122"/>
                <a:ea typeface="华文中宋" panose="02010600040101010101" pitchFamily="2" charset="-122"/>
              </a:rPr>
              <a:t>《</a:t>
            </a:r>
            <a:r>
              <a:rPr lang="zh-CN" altLang="en-US" sz="1400" b="1" dirty="0">
                <a:solidFill>
                  <a:schemeClr val="tx1">
                    <a:lumMod val="75000"/>
                    <a:lumOff val="25000"/>
                  </a:schemeClr>
                </a:solidFill>
                <a:latin typeface="华文中宋" panose="02010600040101010101" pitchFamily="2" charset="-122"/>
                <a:ea typeface="华文中宋" panose="02010600040101010101" pitchFamily="2" charset="-122"/>
              </a:rPr>
              <a:t>中国历代绘画大系</a:t>
            </a:r>
            <a:r>
              <a:rPr lang="en-US" altLang="zh-CN" sz="1400" b="1" dirty="0">
                <a:solidFill>
                  <a:schemeClr val="tx1">
                    <a:lumMod val="75000"/>
                    <a:lumOff val="25000"/>
                  </a:schemeClr>
                </a:solidFill>
                <a:latin typeface="华文中宋" panose="02010600040101010101" pitchFamily="2" charset="-122"/>
                <a:ea typeface="华文中宋" panose="02010600040101010101" pitchFamily="2" charset="-122"/>
              </a:rPr>
              <a:t>》</a:t>
            </a:r>
            <a:r>
              <a:rPr lang="zh-CN" altLang="en-US" sz="1400" b="1" dirty="0">
                <a:solidFill>
                  <a:schemeClr val="tx1">
                    <a:lumMod val="75000"/>
                    <a:lumOff val="25000"/>
                  </a:schemeClr>
                </a:solidFill>
                <a:latin typeface="华文中宋" panose="02010600040101010101" pitchFamily="2" charset="-122"/>
                <a:ea typeface="华文中宋" panose="02010600040101010101" pitchFamily="2" charset="-122"/>
              </a:rPr>
              <a:t>：高质量完成国家级重大文化工程并积极推进全球巡展工作</a:t>
            </a:r>
            <a:endParaRPr lang="zh-CN" altLang="en-US" sz="1400" b="1" dirty="0">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35" name="矩形 34"/>
          <p:cNvSpPr/>
          <p:nvPr/>
        </p:nvSpPr>
        <p:spPr>
          <a:xfrm>
            <a:off x="0" y="1351794"/>
            <a:ext cx="12192000" cy="1392585"/>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41" name="文本框 40"/>
          <p:cNvSpPr txBox="1"/>
          <p:nvPr/>
        </p:nvSpPr>
        <p:spPr>
          <a:xfrm>
            <a:off x="273685" y="1542959"/>
            <a:ext cx="11481435" cy="988695"/>
          </a:xfrm>
          <a:prstGeom prst="rect">
            <a:avLst/>
          </a:prstGeom>
          <a:noFill/>
        </p:spPr>
        <p:txBody>
          <a:bodyPr wrap="square" rtlCol="0">
            <a:spAutoFit/>
          </a:bodyPr>
          <a:lstStyle/>
          <a:p>
            <a:pPr algn="just">
              <a:lnSpc>
                <a:spcPts val="3500"/>
              </a:lnSpc>
            </a:pP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繁荣发展哲学社会科学，推动文化传承创新。</a:t>
            </a:r>
            <a:r>
              <a:rPr lang="zh-CN" altLang="en-US" sz="2400" b="1" dirty="0">
                <a:solidFill>
                  <a:prstClr val="black">
                    <a:lumMod val="75000"/>
                    <a:lumOff val="25000"/>
                  </a:prstClr>
                </a:solidFill>
                <a:latin typeface="华文中宋" panose="02010600040101010101" pitchFamily="2" charset="-122"/>
                <a:ea typeface="华文中宋" panose="02010600040101010101" pitchFamily="2" charset="-122"/>
                <a:sym typeface="+mn-lt"/>
              </a:rPr>
              <a:t>“中国历代绘画大系”入选国家级重大文化工程、国家重大出版工程，</a:t>
            </a:r>
            <a:r>
              <a:rPr lang="en-US" altLang="zh-CN" sz="2400" b="1" dirty="0">
                <a:solidFill>
                  <a:prstClr val="black">
                    <a:lumMod val="75000"/>
                    <a:lumOff val="25000"/>
                  </a:prstClr>
                </a:solidFill>
                <a:latin typeface="华文中宋" panose="02010600040101010101" pitchFamily="2" charset="-122"/>
                <a:ea typeface="华文中宋" panose="02010600040101010101" pitchFamily="2" charset="-122"/>
                <a:sym typeface="+mn-lt"/>
              </a:rPr>
              <a:t>《</a:t>
            </a:r>
            <a:r>
              <a:rPr lang="zh-CN" altLang="en-US" sz="2400" b="1" dirty="0">
                <a:solidFill>
                  <a:prstClr val="black">
                    <a:lumMod val="75000"/>
                    <a:lumOff val="25000"/>
                  </a:prstClr>
                </a:solidFill>
                <a:latin typeface="华文中宋" panose="02010600040101010101" pitchFamily="2" charset="-122"/>
                <a:ea typeface="华文中宋" panose="02010600040101010101" pitchFamily="2" charset="-122"/>
                <a:sym typeface="+mn-lt"/>
              </a:rPr>
              <a:t>中华礼藏</a:t>
            </a:r>
            <a:r>
              <a:rPr lang="en-US" altLang="zh-CN" sz="2400" b="1" dirty="0">
                <a:solidFill>
                  <a:prstClr val="black">
                    <a:lumMod val="75000"/>
                    <a:lumOff val="25000"/>
                  </a:prstClr>
                </a:solidFill>
                <a:latin typeface="华文中宋" panose="02010600040101010101" pitchFamily="2" charset="-122"/>
                <a:ea typeface="华文中宋" panose="02010600040101010101" pitchFamily="2" charset="-122"/>
                <a:sym typeface="+mn-lt"/>
              </a:rPr>
              <a:t>》</a:t>
            </a:r>
            <a:r>
              <a:rPr lang="zh-CN" altLang="en-US" sz="2400" b="1" dirty="0">
                <a:solidFill>
                  <a:prstClr val="black">
                    <a:lumMod val="75000"/>
                    <a:lumOff val="25000"/>
                  </a:prstClr>
                </a:solidFill>
                <a:latin typeface="华文中宋" panose="02010600040101010101" pitchFamily="2" charset="-122"/>
                <a:ea typeface="华文中宋" panose="02010600040101010101" pitchFamily="2" charset="-122"/>
                <a:sym typeface="+mn-lt"/>
              </a:rPr>
              <a:t>、敦煌学研究等成果产生重大影响。</a:t>
            </a:r>
            <a:endParaRPr lang="zh-CN" altLang="en-US" sz="2400" b="1" dirty="0">
              <a:solidFill>
                <a:prstClr val="black">
                  <a:lumMod val="75000"/>
                  <a:lumOff val="25000"/>
                </a:prstClr>
              </a:solidFill>
              <a:latin typeface="华文中宋" panose="02010600040101010101" pitchFamily="2" charset="-122"/>
              <a:ea typeface="华文中宋" panose="02010600040101010101" pitchFamily="2" charset="-122"/>
              <a:sym typeface="+mn-lt"/>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16" name="组合 15"/>
          <p:cNvGrpSpPr/>
          <p:nvPr/>
        </p:nvGrpSpPr>
        <p:grpSpPr>
          <a:xfrm>
            <a:off x="0" y="267763"/>
            <a:ext cx="594427" cy="566964"/>
            <a:chOff x="2131928" y="2061469"/>
            <a:chExt cx="585619" cy="533400"/>
          </a:xfrm>
          <a:solidFill>
            <a:srgbClr val="003F88"/>
          </a:solidFill>
        </p:grpSpPr>
        <p:sp>
          <p:nvSpPr>
            <p:cNvPr id="17" name="矩形 16"/>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矩形 17"/>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文本框 18"/>
          <p:cNvSpPr txBox="1"/>
          <p:nvPr>
            <p:custDataLst>
              <p:tags r:id="rId5"/>
            </p:custDataLst>
          </p:nvPr>
        </p:nvSpPr>
        <p:spPr>
          <a:xfrm>
            <a:off x="663575" y="253365"/>
            <a:ext cx="8390484" cy="584775"/>
          </a:xfrm>
          <a:prstGeom prst="rect">
            <a:avLst/>
          </a:prstGeom>
          <a:noFill/>
        </p:spPr>
        <p:txBody>
          <a:bodyPr wrap="square" rtlCol="0">
            <a:spAutoFit/>
          </a:bodyPr>
          <a:lstStyle/>
          <a:p>
            <a:pPr algn="l">
              <a:defRPr/>
            </a:pPr>
            <a:r>
              <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rPr>
              <a:t>高品质创新</a:t>
            </a:r>
            <a:endPar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891982" y="1254232"/>
            <a:ext cx="9979292" cy="646331"/>
          </a:xfrm>
          <a:prstGeom prst="rect">
            <a:avLst/>
          </a:prstGeom>
          <a:noFill/>
        </p:spPr>
        <p:txBody>
          <a:bodyPr wrap="square" rtlCol="0">
            <a:spAutoFit/>
          </a:bodyPr>
          <a:lstStyle/>
          <a:p>
            <a:pPr lvl="0" algn="ctr">
              <a:defRPr/>
            </a:pPr>
            <a:r>
              <a:rPr lang="zh-CN" altLang="en-US" sz="3600" b="1" dirty="0">
                <a:solidFill>
                  <a:prstClr val="white"/>
                </a:solidFill>
                <a:latin typeface="微软雅黑" panose="020B0503020204020204" pitchFamily="34" charset="-122"/>
                <a:ea typeface="微软雅黑" panose="020B0503020204020204" pitchFamily="34" charset="-122"/>
              </a:rPr>
              <a:t>百年未有之大变局加速演进</a:t>
            </a:r>
            <a:endParaRPr lang="zh-CN" altLang="en-US" sz="3600" b="1" dirty="0">
              <a:solidFill>
                <a:prstClr val="white"/>
              </a:solidFill>
              <a:latin typeface="微软雅黑" panose="020B0503020204020204" pitchFamily="34" charset="-122"/>
              <a:ea typeface="微软雅黑" panose="020B0503020204020204" pitchFamily="34" charset="-122"/>
            </a:endParaRPr>
          </a:p>
        </p:txBody>
      </p:sp>
      <p:grpSp>
        <p:nvGrpSpPr>
          <p:cNvPr id="22" name="组合 4"/>
          <p:cNvGrpSpPr/>
          <p:nvPr>
            <p:custDataLst>
              <p:tags r:id="rId1"/>
            </p:custDataLst>
          </p:nvPr>
        </p:nvGrpSpPr>
        <p:grpSpPr>
          <a:xfrm>
            <a:off x="2692550" y="1201815"/>
            <a:ext cx="8982798" cy="2071813"/>
            <a:chOff x="730768" y="1234482"/>
            <a:chExt cx="7183323" cy="1949642"/>
          </a:xfrm>
        </p:grpSpPr>
        <p:grpSp>
          <p:nvGrpSpPr>
            <p:cNvPr id="23" name="组合 5"/>
            <p:cNvGrpSpPr/>
            <p:nvPr/>
          </p:nvGrpSpPr>
          <p:grpSpPr>
            <a:xfrm>
              <a:off x="885407" y="1234482"/>
              <a:ext cx="1686394" cy="969015"/>
              <a:chOff x="1052450" y="1594522"/>
              <a:chExt cx="1368152" cy="969015"/>
            </a:xfrm>
          </p:grpSpPr>
          <p:sp>
            <p:nvSpPr>
              <p:cNvPr id="50" name="TextBox 43"/>
              <p:cNvSpPr txBox="1">
                <a:spLocks noChangeArrowheads="1"/>
              </p:cNvSpPr>
              <p:nvPr>
                <p:custDataLst>
                  <p:tags r:id="rId2"/>
                </p:custDataLst>
              </p:nvPr>
            </p:nvSpPr>
            <p:spPr bwMode="auto">
              <a:xfrm>
                <a:off x="1331291" y="1594522"/>
                <a:ext cx="810470" cy="472815"/>
              </a:xfrm>
              <a:prstGeom prst="rect">
                <a:avLst/>
              </a:prstGeom>
              <a:noFill/>
              <a:ln w="9525">
                <a:noFill/>
                <a:miter lim="800000"/>
              </a:ln>
            </p:spPr>
            <p:txBody>
              <a:bodyPr wrap="square" anchor="ctr">
                <a:spAutoFit/>
              </a:bodyPr>
              <a:lstStyle/>
              <a:p>
                <a:pPr algn="ctr" eaLnBrk="1" hangingPunct="1">
                  <a:buFont typeface="Arial" panose="020B0604020202020204" pitchFamily="34" charset="0"/>
                  <a:buNone/>
                </a:pPr>
                <a:r>
                  <a:rPr lang="en-US" altLang="zh-CN"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27</a:t>
                </a:r>
                <a:endParaRPr lang="zh-CN" altLang="en-US"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1" name="TextBox 43"/>
              <p:cNvSpPr txBox="1">
                <a:spLocks noChangeArrowheads="1"/>
              </p:cNvSpPr>
              <p:nvPr>
                <p:custDataLst>
                  <p:tags r:id="rId3"/>
                </p:custDataLst>
              </p:nvPr>
            </p:nvSpPr>
            <p:spPr bwMode="auto">
              <a:xfrm>
                <a:off x="1052450" y="2035299"/>
                <a:ext cx="1368152" cy="528238"/>
              </a:xfrm>
              <a:prstGeom prst="rect">
                <a:avLst/>
              </a:prstGeom>
              <a:noFill/>
              <a:ln w="9525">
                <a:noFill/>
                <a:miter lim="800000"/>
              </a:ln>
            </p:spPr>
            <p:txBody>
              <a:bodyPr wrap="square" anchor="ctr">
                <a:spAutoFit/>
              </a:bodyPr>
              <a:lstStyle/>
              <a:p>
                <a:pPr algn="ctr" eaLnBrk="1" hangingPunct="1">
                  <a:buFont typeface="Arial" panose="020B0604020202020204" pitchFamily="34" charset="0"/>
                  <a:buNone/>
                </a:pPr>
                <a:r>
                  <a:rPr lang="zh-CN" altLang="en-US"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中国科学院院士</a:t>
                </a:r>
                <a:endParaRPr lang="en-US" altLang="zh-CN"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buFont typeface="Arial" panose="020B0604020202020204" pitchFamily="34" charset="0"/>
                  <a:buNone/>
                </a:pPr>
                <a:r>
                  <a:rPr lang="zh-CN" altLang="en-US" sz="1400"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（全职）</a:t>
                </a:r>
                <a:endParaRPr lang="zh-CN" altLang="en-US" sz="1400"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4" name="组合 6"/>
            <p:cNvGrpSpPr/>
            <p:nvPr/>
          </p:nvGrpSpPr>
          <p:grpSpPr>
            <a:xfrm>
              <a:off x="4421950" y="1252626"/>
              <a:ext cx="1527813" cy="778601"/>
              <a:chOff x="994594" y="1598318"/>
              <a:chExt cx="1527813" cy="778601"/>
            </a:xfrm>
          </p:grpSpPr>
          <p:sp>
            <p:nvSpPr>
              <p:cNvPr id="47" name="TextBox 43"/>
              <p:cNvSpPr txBox="1">
                <a:spLocks noChangeArrowheads="1"/>
              </p:cNvSpPr>
              <p:nvPr>
                <p:custDataLst>
                  <p:tags r:id="rId4"/>
                </p:custDataLst>
              </p:nvPr>
            </p:nvSpPr>
            <p:spPr bwMode="auto">
              <a:xfrm>
                <a:off x="1377517" y="1598318"/>
                <a:ext cx="810470" cy="444581"/>
              </a:xfrm>
              <a:prstGeom prst="rect">
                <a:avLst/>
              </a:prstGeom>
              <a:noFill/>
              <a:ln w="9525">
                <a:noFill/>
                <a:miter lim="800000"/>
              </a:ln>
            </p:spPr>
            <p:txBody>
              <a:bodyPr wrap="square" anchor="ctr">
                <a:spAutoFit/>
              </a:bodyPr>
              <a:lstStyle/>
              <a:p>
                <a:pPr algn="ctr" eaLnBrk="1" hangingPunct="1">
                  <a:buFont typeface="Arial" panose="020B0604020202020204" pitchFamily="34" charset="0"/>
                  <a:buNone/>
                </a:pPr>
                <a:r>
                  <a:rPr lang="en-US" altLang="zh-CN"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14</a:t>
                </a:r>
                <a:endParaRPr lang="zh-CN" altLang="en-US"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9" name="TextBox 43"/>
              <p:cNvSpPr txBox="1">
                <a:spLocks noChangeArrowheads="1"/>
              </p:cNvSpPr>
              <p:nvPr>
                <p:custDataLst>
                  <p:tags r:id="rId5"/>
                </p:custDataLst>
              </p:nvPr>
            </p:nvSpPr>
            <p:spPr bwMode="auto">
              <a:xfrm>
                <a:off x="994594" y="2019953"/>
                <a:ext cx="1527813" cy="356966"/>
              </a:xfrm>
              <a:prstGeom prst="rect">
                <a:avLst/>
              </a:prstGeom>
              <a:noFill/>
              <a:ln w="9525">
                <a:noFill/>
                <a:miter lim="800000"/>
              </a:ln>
            </p:spPr>
            <p:txBody>
              <a:bodyPr wrap="square" anchor="ctr">
                <a:spAutoFit/>
              </a:bodyPr>
              <a:lstStyle/>
              <a:p>
                <a:pPr algn="ctr" eaLnBrk="1" hangingPunct="1">
                  <a:buFont typeface="Arial" panose="020B0604020202020204" pitchFamily="34" charset="0"/>
                  <a:buNone/>
                </a:pPr>
                <a:r>
                  <a:rPr lang="zh-CN" altLang="en-US"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文科资深教授</a:t>
                </a:r>
                <a:endParaRPr lang="zh-CN" altLang="en-US"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5" name="组合 7"/>
            <p:cNvGrpSpPr/>
            <p:nvPr/>
          </p:nvGrpSpPr>
          <p:grpSpPr>
            <a:xfrm>
              <a:off x="5975772" y="1248424"/>
              <a:ext cx="1938319" cy="797549"/>
              <a:chOff x="760986" y="1608464"/>
              <a:chExt cx="1938319" cy="797549"/>
            </a:xfrm>
          </p:grpSpPr>
          <p:sp>
            <p:nvSpPr>
              <p:cNvPr id="41" name="TextBox 43"/>
              <p:cNvSpPr txBox="1">
                <a:spLocks noChangeArrowheads="1"/>
              </p:cNvSpPr>
              <p:nvPr>
                <p:custDataLst>
                  <p:tags r:id="rId6"/>
                </p:custDataLst>
              </p:nvPr>
            </p:nvSpPr>
            <p:spPr bwMode="auto">
              <a:xfrm>
                <a:off x="1324911" y="1608464"/>
                <a:ext cx="810470" cy="472816"/>
              </a:xfrm>
              <a:prstGeom prst="rect">
                <a:avLst/>
              </a:prstGeom>
              <a:noFill/>
              <a:ln w="9525">
                <a:noFill/>
                <a:miter lim="800000"/>
              </a:ln>
            </p:spPr>
            <p:txBody>
              <a:bodyPr wrap="square" anchor="ctr">
                <a:spAutoFit/>
              </a:bodyPr>
              <a:lstStyle/>
              <a:p>
                <a:pPr algn="ctr" eaLnBrk="1" hangingPunct="1">
                  <a:buFont typeface="Arial" panose="020B0604020202020204" pitchFamily="34" charset="0"/>
                  <a:buNone/>
                </a:pPr>
                <a:r>
                  <a:rPr lang="en-US" altLang="zh-CN"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707</a:t>
                </a:r>
                <a:endParaRPr lang="zh-CN" altLang="en-US"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4" name="TextBox 43"/>
              <p:cNvSpPr txBox="1">
                <a:spLocks noChangeArrowheads="1"/>
              </p:cNvSpPr>
              <p:nvPr>
                <p:custDataLst>
                  <p:tags r:id="rId7"/>
                </p:custDataLst>
              </p:nvPr>
            </p:nvSpPr>
            <p:spPr bwMode="auto">
              <a:xfrm>
                <a:off x="760986" y="2049047"/>
                <a:ext cx="1938319" cy="356966"/>
              </a:xfrm>
              <a:prstGeom prst="rect">
                <a:avLst/>
              </a:prstGeom>
              <a:noFill/>
              <a:ln w="9525">
                <a:noFill/>
                <a:miter lim="800000"/>
              </a:ln>
            </p:spPr>
            <p:txBody>
              <a:bodyPr wrap="square" anchor="ctr">
                <a:spAutoFit/>
              </a:bodyPr>
              <a:lstStyle/>
              <a:p>
                <a:pPr algn="ctr" eaLnBrk="1" hangingPunct="1">
                  <a:buFont typeface="Arial" panose="020B0604020202020204" pitchFamily="34" charset="0"/>
                  <a:buNone/>
                </a:pPr>
                <a:r>
                  <a:rPr lang="zh-CN" altLang="en-US"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各类高层次人才</a:t>
                </a:r>
                <a:endParaRPr lang="en-US" altLang="zh-CN"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6" name="组合 8"/>
            <p:cNvGrpSpPr/>
            <p:nvPr/>
          </p:nvGrpSpPr>
          <p:grpSpPr>
            <a:xfrm>
              <a:off x="730768" y="2395203"/>
              <a:ext cx="1990044" cy="788175"/>
              <a:chOff x="731026" y="1386772"/>
              <a:chExt cx="1990044" cy="788175"/>
            </a:xfrm>
          </p:grpSpPr>
          <p:sp>
            <p:nvSpPr>
              <p:cNvPr id="39" name="TextBox 43"/>
              <p:cNvSpPr txBox="1">
                <a:spLocks noChangeArrowheads="1"/>
              </p:cNvSpPr>
              <p:nvPr>
                <p:custDataLst>
                  <p:tags r:id="rId8"/>
                </p:custDataLst>
              </p:nvPr>
            </p:nvSpPr>
            <p:spPr bwMode="auto">
              <a:xfrm>
                <a:off x="1323627" y="1386772"/>
                <a:ext cx="810470" cy="472816"/>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en-US" altLang="zh-CN"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804</a:t>
                </a:r>
                <a:endParaRPr lang="zh-CN" altLang="en-US"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0" name="TextBox 43"/>
              <p:cNvSpPr txBox="1">
                <a:spLocks noChangeArrowheads="1"/>
              </p:cNvSpPr>
              <p:nvPr>
                <p:custDataLst>
                  <p:tags r:id="rId9"/>
                </p:custDataLst>
              </p:nvPr>
            </p:nvSpPr>
            <p:spPr bwMode="auto">
              <a:xfrm>
                <a:off x="731026" y="1818804"/>
                <a:ext cx="1990044" cy="356143"/>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zh-CN" altLang="en-US"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国家级优秀青年人才</a:t>
                </a:r>
                <a:endParaRPr lang="en-US" altLang="zh-CN"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7" name="组合 9"/>
            <p:cNvGrpSpPr/>
            <p:nvPr/>
          </p:nvGrpSpPr>
          <p:grpSpPr>
            <a:xfrm>
              <a:off x="2562772" y="2389600"/>
              <a:ext cx="2011681" cy="794524"/>
              <a:chOff x="876378" y="1360987"/>
              <a:chExt cx="2011681" cy="794524"/>
            </a:xfrm>
          </p:grpSpPr>
          <p:sp>
            <p:nvSpPr>
              <p:cNvPr id="37" name="TextBox 43"/>
              <p:cNvSpPr txBox="1">
                <a:spLocks noChangeArrowheads="1"/>
              </p:cNvSpPr>
              <p:nvPr>
                <p:custDataLst>
                  <p:tags r:id="rId10"/>
                </p:custDataLst>
              </p:nvPr>
            </p:nvSpPr>
            <p:spPr bwMode="auto">
              <a:xfrm>
                <a:off x="1364248" y="1360987"/>
                <a:ext cx="810470" cy="472816"/>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en-US" altLang="zh-CN"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945</a:t>
                </a:r>
                <a:endParaRPr lang="zh-CN" altLang="en-US"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TextBox 43"/>
              <p:cNvSpPr txBox="1">
                <a:spLocks noChangeArrowheads="1"/>
              </p:cNvSpPr>
              <p:nvPr>
                <p:custDataLst>
                  <p:tags r:id="rId11"/>
                </p:custDataLst>
              </p:nvPr>
            </p:nvSpPr>
            <p:spPr bwMode="auto">
              <a:xfrm>
                <a:off x="876378" y="1798546"/>
                <a:ext cx="2011681" cy="356965"/>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zh-CN" altLang="en-US"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「百人计划」研究员</a:t>
                </a:r>
                <a:endParaRPr lang="en-US" altLang="zh-CN"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8" name="组合 10"/>
            <p:cNvGrpSpPr/>
            <p:nvPr/>
          </p:nvGrpSpPr>
          <p:grpSpPr>
            <a:xfrm>
              <a:off x="2612421" y="1248599"/>
              <a:ext cx="1686394" cy="947659"/>
              <a:chOff x="970591" y="1614627"/>
              <a:chExt cx="1368152" cy="947659"/>
            </a:xfrm>
          </p:grpSpPr>
          <p:sp>
            <p:nvSpPr>
              <p:cNvPr id="35" name="TextBox 43"/>
              <p:cNvSpPr txBox="1">
                <a:spLocks noChangeArrowheads="1"/>
              </p:cNvSpPr>
              <p:nvPr>
                <p:custDataLst>
                  <p:tags r:id="rId12"/>
                </p:custDataLst>
              </p:nvPr>
            </p:nvSpPr>
            <p:spPr bwMode="auto">
              <a:xfrm>
                <a:off x="1241113" y="1614627"/>
                <a:ext cx="810470" cy="444581"/>
              </a:xfrm>
              <a:prstGeom prst="rect">
                <a:avLst/>
              </a:prstGeom>
              <a:noFill/>
              <a:ln w="9525">
                <a:noFill/>
                <a:miter lim="800000"/>
              </a:ln>
            </p:spPr>
            <p:txBody>
              <a:bodyPr wrap="square" anchor="ctr">
                <a:spAutoFit/>
              </a:bodyPr>
              <a:lstStyle/>
              <a:p>
                <a:pPr algn="ctr" eaLnBrk="1" hangingPunct="1">
                  <a:buFont typeface="Arial" panose="020B0604020202020204" pitchFamily="34" charset="0"/>
                  <a:buNone/>
                </a:pPr>
                <a:r>
                  <a:rPr lang="en-US" altLang="zh-CN"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21</a:t>
                </a:r>
                <a:endParaRPr lang="zh-CN" altLang="en-US"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TextBox 43"/>
              <p:cNvSpPr txBox="1">
                <a:spLocks noChangeArrowheads="1"/>
              </p:cNvSpPr>
              <p:nvPr>
                <p:custDataLst>
                  <p:tags r:id="rId13"/>
                </p:custDataLst>
              </p:nvPr>
            </p:nvSpPr>
            <p:spPr bwMode="auto">
              <a:xfrm>
                <a:off x="970591" y="2034049"/>
                <a:ext cx="1368152" cy="528237"/>
              </a:xfrm>
              <a:prstGeom prst="rect">
                <a:avLst/>
              </a:prstGeom>
              <a:noFill/>
              <a:ln w="9525">
                <a:noFill/>
                <a:miter lim="800000"/>
              </a:ln>
            </p:spPr>
            <p:txBody>
              <a:bodyPr wrap="square" anchor="ctr">
                <a:spAutoFit/>
              </a:bodyPr>
              <a:lstStyle/>
              <a:p>
                <a:pPr algn="ctr" eaLnBrk="1" hangingPunct="1">
                  <a:buFont typeface="Arial" panose="020B0604020202020204" pitchFamily="34" charset="0"/>
                  <a:buNone/>
                </a:pPr>
                <a:r>
                  <a:rPr lang="zh-CN" altLang="en-US"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中国工程院院士</a:t>
                </a:r>
                <a:endParaRPr lang="en-US" altLang="zh-CN"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buFont typeface="Arial" panose="020B0604020202020204" pitchFamily="34" charset="0"/>
                  <a:buNone/>
                </a:pPr>
                <a:r>
                  <a:rPr lang="zh-CN" altLang="en-US" sz="1400"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（全职）</a:t>
                </a:r>
                <a:endParaRPr lang="zh-CN" altLang="en-US" sz="1400"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9" name="组合 11"/>
            <p:cNvGrpSpPr/>
            <p:nvPr/>
          </p:nvGrpSpPr>
          <p:grpSpPr>
            <a:xfrm>
              <a:off x="4633448" y="2388696"/>
              <a:ext cx="1368152" cy="791059"/>
              <a:chOff x="1278100" y="1308370"/>
              <a:chExt cx="1368152" cy="791059"/>
            </a:xfrm>
          </p:grpSpPr>
          <p:sp>
            <p:nvSpPr>
              <p:cNvPr id="33" name="TextBox 43"/>
              <p:cNvSpPr txBox="1">
                <a:spLocks noChangeArrowheads="1"/>
              </p:cNvSpPr>
              <p:nvPr>
                <p:custDataLst>
                  <p:tags r:id="rId14"/>
                </p:custDataLst>
              </p:nvPr>
            </p:nvSpPr>
            <p:spPr bwMode="auto">
              <a:xfrm>
                <a:off x="1388496" y="1308370"/>
                <a:ext cx="932526" cy="472816"/>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en-US" altLang="zh-CN"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174</a:t>
                </a:r>
                <a:endParaRPr lang="zh-CN" altLang="en-US"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TextBox 43"/>
              <p:cNvSpPr txBox="1">
                <a:spLocks noChangeArrowheads="1"/>
              </p:cNvSpPr>
              <p:nvPr>
                <p:custDataLst>
                  <p:tags r:id="rId15"/>
                </p:custDataLst>
              </p:nvPr>
            </p:nvSpPr>
            <p:spPr bwMode="auto">
              <a:xfrm>
                <a:off x="1278100" y="1742464"/>
                <a:ext cx="1368152" cy="356965"/>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zh-CN" altLang="en-US"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求是客座教授</a:t>
                </a:r>
                <a:endParaRPr lang="en-US" altLang="zh-CN"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30" name="组合 12"/>
            <p:cNvGrpSpPr/>
            <p:nvPr/>
          </p:nvGrpSpPr>
          <p:grpSpPr>
            <a:xfrm>
              <a:off x="6001600" y="2389600"/>
              <a:ext cx="1912491" cy="773554"/>
              <a:chOff x="930830" y="1360987"/>
              <a:chExt cx="1912491" cy="773554"/>
            </a:xfrm>
          </p:grpSpPr>
          <p:sp>
            <p:nvSpPr>
              <p:cNvPr id="31" name="TextBox 43"/>
              <p:cNvSpPr txBox="1">
                <a:spLocks noChangeArrowheads="1"/>
              </p:cNvSpPr>
              <p:nvPr>
                <p:custDataLst>
                  <p:tags r:id="rId16"/>
                </p:custDataLst>
              </p:nvPr>
            </p:nvSpPr>
            <p:spPr bwMode="auto">
              <a:xfrm>
                <a:off x="1364246" y="1360987"/>
                <a:ext cx="1087639" cy="472815"/>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en-US" altLang="zh-CN"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4605</a:t>
                </a:r>
                <a:endParaRPr lang="zh-CN" altLang="en-US" sz="2665"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TextBox 43"/>
              <p:cNvSpPr txBox="1">
                <a:spLocks noChangeArrowheads="1"/>
              </p:cNvSpPr>
              <p:nvPr>
                <p:custDataLst>
                  <p:tags r:id="rId17"/>
                </p:custDataLst>
              </p:nvPr>
            </p:nvSpPr>
            <p:spPr bwMode="auto">
              <a:xfrm>
                <a:off x="930830" y="1777576"/>
                <a:ext cx="1912491" cy="356965"/>
              </a:xfrm>
              <a:prstGeom prst="rect">
                <a:avLst/>
              </a:prstGeom>
              <a:noFill/>
              <a:ln w="9525">
                <a:noFill/>
                <a:miter lim="800000"/>
              </a:ln>
            </p:spPr>
            <p:txBody>
              <a:bodyPr wrap="square">
                <a:spAutoFit/>
              </a:bodyPr>
              <a:lstStyle/>
              <a:p>
                <a:pPr algn="ctr"/>
                <a:r>
                  <a:rPr lang="zh-CN" altLang="en-US"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rPr>
                  <a:t>专任教师</a:t>
                </a:r>
                <a:endParaRPr lang="en-US" altLang="zh-CN" sz="1865" b="1" dirty="0">
                  <a:solidFill>
                    <a:srgbClr val="00549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sp>
        <p:nvSpPr>
          <p:cNvPr id="52" name="TextBox 34"/>
          <p:cNvSpPr txBox="1">
            <a:spLocks noChangeArrowheads="1"/>
          </p:cNvSpPr>
          <p:nvPr/>
        </p:nvSpPr>
        <p:spPr bwMode="auto">
          <a:xfrm>
            <a:off x="9251466" y="6328691"/>
            <a:ext cx="2770909" cy="418191"/>
          </a:xfrm>
          <a:prstGeom prst="rect">
            <a:avLst/>
          </a:prstGeom>
          <a:noFill/>
          <a:ln w="9525">
            <a:noFill/>
            <a:miter lim="800000"/>
          </a:ln>
        </p:spPr>
        <p:txBody>
          <a:bodyPr wrap="square">
            <a:spAutoFit/>
          </a:bodyPr>
          <a:lstStyle/>
          <a:p>
            <a:pPr algn="r" eaLnBrk="1" hangingPunct="1">
              <a:lnSpc>
                <a:spcPct val="150000"/>
              </a:lnSpc>
              <a:buClr>
                <a:srgbClr val="C00000"/>
              </a:buClr>
              <a:buFont typeface="Arial" panose="020B0604020202020204" pitchFamily="34" charset="0"/>
              <a:buNone/>
            </a:pPr>
            <a:r>
              <a:rPr lang="en-US" altLang="zh-CN" sz="1600" b="1" dirty="0">
                <a:solidFill>
                  <a:schemeClr val="bg1">
                    <a:lumMod val="65000"/>
                  </a:schemeClr>
                </a:solidFill>
                <a:latin typeface="微软雅黑" panose="020B0503020204020204" pitchFamily="34" charset="-122"/>
                <a:ea typeface="微软雅黑" panose="020B0503020204020204" pitchFamily="34" charset="-122"/>
              </a:rPr>
              <a:t>*</a:t>
            </a:r>
            <a:r>
              <a:rPr lang="zh-CN" altLang="en-US" sz="1600" b="1" dirty="0">
                <a:solidFill>
                  <a:schemeClr val="bg1">
                    <a:lumMod val="65000"/>
                  </a:schemeClr>
                </a:solidFill>
                <a:latin typeface="微软雅黑" panose="020B0503020204020204" pitchFamily="34" charset="-122"/>
                <a:ea typeface="微软雅黑" panose="020B0503020204020204" pitchFamily="34" charset="-122"/>
              </a:rPr>
              <a:t>数据统计截至</a:t>
            </a:r>
            <a:r>
              <a:rPr lang="en-US" altLang="zh-CN" sz="1600" b="1" dirty="0">
                <a:solidFill>
                  <a:schemeClr val="bg1">
                    <a:lumMod val="65000"/>
                  </a:schemeClr>
                </a:solidFill>
                <a:latin typeface="微软雅黑" panose="020B0503020204020204" pitchFamily="34" charset="-122"/>
                <a:ea typeface="微软雅黑" panose="020B0503020204020204" pitchFamily="34" charset="-122"/>
              </a:rPr>
              <a:t>2023</a:t>
            </a:r>
            <a:r>
              <a:rPr lang="zh-CN" altLang="en-US" sz="1600" b="1" dirty="0">
                <a:solidFill>
                  <a:schemeClr val="bg1">
                    <a:lumMod val="65000"/>
                  </a:schemeClr>
                </a:solidFill>
                <a:latin typeface="微软雅黑" panose="020B0503020204020204" pitchFamily="34" charset="-122"/>
                <a:ea typeface="微软雅黑" panose="020B0503020204020204" pitchFamily="34" charset="-122"/>
              </a:rPr>
              <a:t>年</a:t>
            </a:r>
            <a:r>
              <a:rPr lang="en-US" altLang="zh-CN" sz="1600" b="1" dirty="0">
                <a:solidFill>
                  <a:schemeClr val="bg1">
                    <a:lumMod val="65000"/>
                  </a:schemeClr>
                </a:solidFill>
                <a:latin typeface="微软雅黑" panose="020B0503020204020204" pitchFamily="34" charset="-122"/>
                <a:ea typeface="微软雅黑" panose="020B0503020204020204" pitchFamily="34" charset="-122"/>
              </a:rPr>
              <a:t>12</a:t>
            </a:r>
            <a:r>
              <a:rPr lang="zh-CN" altLang="en-US" sz="1600" b="1" dirty="0">
                <a:solidFill>
                  <a:schemeClr val="bg1">
                    <a:lumMod val="65000"/>
                  </a:schemeClr>
                </a:solidFill>
                <a:latin typeface="微软雅黑" panose="020B0503020204020204" pitchFamily="34" charset="-122"/>
                <a:ea typeface="微软雅黑" panose="020B0503020204020204" pitchFamily="34" charset="-122"/>
              </a:rPr>
              <a:t>月</a:t>
            </a:r>
            <a:endParaRPr lang="en-US" altLang="zh-CN" sz="1600" b="1" dirty="0">
              <a:solidFill>
                <a:schemeClr val="bg1">
                  <a:lumMod val="65000"/>
                </a:schemeClr>
              </a:solidFill>
              <a:latin typeface="微软雅黑" panose="020B0503020204020204" pitchFamily="34" charset="-122"/>
              <a:ea typeface="微软雅黑" panose="020B0503020204020204" pitchFamily="34" charset="-122"/>
            </a:endParaRPr>
          </a:p>
        </p:txBody>
      </p:sp>
      <p:pic>
        <p:nvPicPr>
          <p:cNvPr id="53" name="图片 31" descr="1"/>
          <p:cNvPicPr>
            <a:picLocks noChangeAspect="1"/>
          </p:cNvPicPr>
          <p:nvPr>
            <p:custDataLst>
              <p:tags r:id="rId18"/>
            </p:custDataLst>
          </p:nvPr>
        </p:nvPicPr>
        <p:blipFill>
          <a:blip r:embed="rId19"/>
          <a:stretch>
            <a:fillRect/>
          </a:stretch>
        </p:blipFill>
        <p:spPr>
          <a:xfrm>
            <a:off x="480997" y="1456196"/>
            <a:ext cx="1795733" cy="1744032"/>
          </a:xfrm>
          <a:prstGeom prst="ellipse">
            <a:avLst/>
          </a:prstGeom>
        </p:spPr>
      </p:pic>
      <p:sp>
        <p:nvSpPr>
          <p:cNvPr id="55" name="矩形: 圆角 73"/>
          <p:cNvSpPr/>
          <p:nvPr/>
        </p:nvSpPr>
        <p:spPr>
          <a:xfrm>
            <a:off x="0" y="5539248"/>
            <a:ext cx="12192000" cy="732520"/>
          </a:xfrm>
          <a:prstGeom prst="roundRect">
            <a:avLst>
              <a:gd name="adj"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人才队伍朝着</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体系更优、</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梯队更强、质量更高的方向不断发展</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6" name="组合 55"/>
          <p:cNvGrpSpPr/>
          <p:nvPr/>
        </p:nvGrpSpPr>
        <p:grpSpPr>
          <a:xfrm>
            <a:off x="3126487" y="3473875"/>
            <a:ext cx="7225837" cy="1865126"/>
            <a:chOff x="3021761" y="3578984"/>
            <a:chExt cx="7225837" cy="1865126"/>
          </a:xfrm>
        </p:grpSpPr>
        <p:sp>
          <p:nvSpPr>
            <p:cNvPr id="57" name="文本框 7"/>
            <p:cNvSpPr txBox="1"/>
            <p:nvPr/>
          </p:nvSpPr>
          <p:spPr>
            <a:xfrm>
              <a:off x="3021761" y="3578984"/>
              <a:ext cx="7225837" cy="1865126"/>
            </a:xfrm>
            <a:prstGeom prst="rect">
              <a:avLst/>
            </a:prstGeom>
            <a:noFill/>
            <a:ln w="19050">
              <a:solidFill>
                <a:schemeClr val="tx1"/>
              </a:solidFill>
              <a:prstDash val="dash"/>
            </a:ln>
          </p:spPr>
          <p:txBody>
            <a:bodyPr wrap="square">
              <a:spAutoFit/>
            </a:bodyPr>
            <a:lstStyle/>
            <a:p>
              <a:pPr marL="214630" indent="-214630" algn="ctr">
                <a:lnSpc>
                  <a:spcPct val="120000"/>
                </a:lnSpc>
                <a:buClr>
                  <a:srgbClr val="C0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新增两院院士</a:t>
              </a:r>
              <a:r>
                <a:rPr lang="en-US" altLang="zh-CN" sz="2400" b="1" dirty="0">
                  <a:solidFill>
                    <a:srgbClr val="C00000"/>
                  </a:solidFill>
                  <a:latin typeface="微软雅黑" panose="020B0503020204020204" pitchFamily="34" charset="-122"/>
                  <a:ea typeface="微软雅黑" panose="020B0503020204020204" pitchFamily="34" charset="-122"/>
                </a:rPr>
                <a:t>15</a:t>
              </a:r>
              <a:r>
                <a:rPr lang="zh-CN" altLang="en-US" b="1" dirty="0">
                  <a:solidFill>
                    <a:srgbClr val="002060"/>
                  </a:solidFill>
                  <a:latin typeface="微软雅黑" panose="020B0503020204020204" pitchFamily="34" charset="-122"/>
                  <a:ea typeface="微软雅黑" panose="020B0503020204020204" pitchFamily="34" charset="-122"/>
                </a:rPr>
                <a:t>人</a:t>
              </a:r>
              <a:endParaRPr lang="en-US" altLang="zh-CN" dirty="0">
                <a:solidFill>
                  <a:srgbClr val="002060"/>
                </a:solidFill>
                <a:latin typeface="微软雅黑" panose="020B0503020204020204" pitchFamily="34" charset="-122"/>
                <a:ea typeface="微软雅黑" panose="020B0503020204020204" pitchFamily="34" charset="-122"/>
              </a:endParaRPr>
            </a:p>
            <a:p>
              <a:pPr marL="214630" indent="-214630" algn="ctr">
                <a:lnSpc>
                  <a:spcPct val="120000"/>
                </a:lnSpc>
                <a:buClr>
                  <a:srgbClr val="C0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新增文科资深教授</a:t>
              </a:r>
              <a:r>
                <a:rPr lang="en-US" altLang="zh-CN" sz="2400" b="1" dirty="0">
                  <a:solidFill>
                    <a:srgbClr val="C00000"/>
                  </a:solidFill>
                  <a:latin typeface="微软雅黑" panose="020B0503020204020204" pitchFamily="34" charset="-122"/>
                  <a:ea typeface="微软雅黑" panose="020B0503020204020204" pitchFamily="34" charset="-122"/>
                </a:rPr>
                <a:t>5</a:t>
              </a:r>
              <a:r>
                <a:rPr lang="zh-CN" altLang="en-US" b="1" dirty="0">
                  <a:solidFill>
                    <a:srgbClr val="002060"/>
                  </a:solidFill>
                  <a:latin typeface="微软雅黑" panose="020B0503020204020204" pitchFamily="34" charset="-122"/>
                  <a:ea typeface="微软雅黑" panose="020B0503020204020204" pitchFamily="34" charset="-122"/>
                </a:rPr>
                <a:t>人</a:t>
              </a:r>
              <a:endParaRPr lang="en-US" altLang="zh-CN" dirty="0">
                <a:solidFill>
                  <a:srgbClr val="002060"/>
                </a:solidFill>
                <a:latin typeface="微软雅黑" panose="020B0503020204020204" pitchFamily="34" charset="-122"/>
                <a:ea typeface="微软雅黑" panose="020B0503020204020204" pitchFamily="34" charset="-122"/>
              </a:endParaRPr>
            </a:p>
            <a:p>
              <a:pPr marL="214630" indent="-214630" algn="ctr">
                <a:lnSpc>
                  <a:spcPct val="120000"/>
                </a:lnSpc>
                <a:buClr>
                  <a:srgbClr val="C0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新增“杰青”“长江”</a:t>
              </a:r>
              <a:r>
                <a:rPr lang="en-US" altLang="zh-CN" sz="2400" b="1" dirty="0">
                  <a:solidFill>
                    <a:srgbClr val="C00000"/>
                  </a:solidFill>
                  <a:latin typeface="微软雅黑" panose="020B0503020204020204" pitchFamily="34" charset="-122"/>
                  <a:ea typeface="微软雅黑" panose="020B0503020204020204" pitchFamily="34" charset="-122"/>
                </a:rPr>
                <a:t> 125</a:t>
              </a:r>
              <a:r>
                <a:rPr lang="zh-CN" altLang="en-US" b="1" dirty="0">
                  <a:solidFill>
                    <a:srgbClr val="002060"/>
                  </a:solidFill>
                  <a:latin typeface="微软雅黑" panose="020B0503020204020204" pitchFamily="34" charset="-122"/>
                  <a:ea typeface="微软雅黑" panose="020B0503020204020204" pitchFamily="34" charset="-122"/>
                </a:rPr>
                <a:t>人</a:t>
              </a:r>
              <a:endParaRPr lang="en-US" altLang="zh-CN" b="1" dirty="0">
                <a:solidFill>
                  <a:srgbClr val="002060"/>
                </a:solidFill>
                <a:latin typeface="微软雅黑" panose="020B0503020204020204" pitchFamily="34" charset="-122"/>
                <a:ea typeface="微软雅黑" panose="020B0503020204020204" pitchFamily="34" charset="-122"/>
              </a:endParaRPr>
            </a:p>
            <a:p>
              <a:pPr marL="214630" indent="-214630" algn="ctr">
                <a:lnSpc>
                  <a:spcPct val="120000"/>
                </a:lnSpc>
                <a:buClr>
                  <a:srgbClr val="C00000"/>
                </a:buClr>
                <a:buFont typeface="Wingdings" panose="05000000000000000000" pitchFamily="2" charset="2"/>
                <a:buChar char="n"/>
              </a:pPr>
              <a:r>
                <a:rPr lang="zh-CN" altLang="en-US" b="1" dirty="0">
                  <a:solidFill>
                    <a:srgbClr val="002060"/>
                  </a:solidFill>
                  <a:latin typeface="微软雅黑" panose="020B0503020204020204" pitchFamily="34" charset="-122"/>
                  <a:ea typeface="微软雅黑" panose="020B0503020204020204" pitchFamily="34" charset="-122"/>
                </a:rPr>
                <a:t>入选国家级青年人才项目</a:t>
              </a:r>
              <a:r>
                <a:rPr lang="en-US" altLang="zh-CN" sz="2400" b="1" dirty="0">
                  <a:solidFill>
                    <a:srgbClr val="C00000"/>
                  </a:solidFill>
                  <a:latin typeface="微软雅黑" panose="020B0503020204020204" pitchFamily="34" charset="-122"/>
                  <a:ea typeface="微软雅黑" panose="020B0503020204020204" pitchFamily="34" charset="-122"/>
                </a:rPr>
                <a:t>589</a:t>
              </a:r>
              <a:r>
                <a:rPr lang="zh-CN" altLang="en-US" b="1" dirty="0">
                  <a:solidFill>
                    <a:srgbClr val="002060"/>
                  </a:solidFill>
                  <a:latin typeface="微软雅黑" panose="020B0503020204020204" pitchFamily="34" charset="-122"/>
                  <a:ea typeface="微软雅黑" panose="020B0503020204020204" pitchFamily="34" charset="-122"/>
                </a:rPr>
                <a:t>人，居全国高校</a:t>
              </a:r>
              <a:r>
                <a:rPr lang="zh-CN" altLang="en-US" sz="2400" b="1" dirty="0">
                  <a:solidFill>
                    <a:srgbClr val="C00000"/>
                  </a:solidFill>
                  <a:latin typeface="微软雅黑" panose="020B0503020204020204" pitchFamily="34" charset="-122"/>
                  <a:ea typeface="微软雅黑" panose="020B0503020204020204" pitchFamily="34" charset="-122"/>
                </a:rPr>
                <a:t>首位</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58" name="文本框 3"/>
            <p:cNvSpPr txBox="1"/>
            <p:nvPr/>
          </p:nvSpPr>
          <p:spPr>
            <a:xfrm>
              <a:off x="3042347" y="3649196"/>
              <a:ext cx="2034042" cy="369332"/>
            </a:xfrm>
            <a:prstGeom prst="rect">
              <a:avLst/>
            </a:prstGeom>
            <a:solidFill>
              <a:srgbClr val="FFC000"/>
            </a:solidFill>
          </p:spPr>
          <p:txBody>
            <a:bodyPr wrap="square" rtlCol="0">
              <a:spAutoFit/>
            </a:bodyPr>
            <a:lstStyle/>
            <a:p>
              <a:r>
                <a:rPr lang="en-US" altLang="zh-CN"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2019-2023</a:t>
              </a:r>
              <a:r>
                <a:rPr lang="zh-CN" altLang="en-US"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年期间</a:t>
              </a:r>
              <a:endParaRPr lang="zh-CN" altLang="en-US"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pic>
        <p:nvPicPr>
          <p:cNvPr id="48" name="图片 4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59" name="组合 58"/>
          <p:cNvGrpSpPr/>
          <p:nvPr/>
        </p:nvGrpSpPr>
        <p:grpSpPr>
          <a:xfrm>
            <a:off x="0" y="267763"/>
            <a:ext cx="594427" cy="566964"/>
            <a:chOff x="2131928" y="2061469"/>
            <a:chExt cx="585619" cy="533400"/>
          </a:xfrm>
          <a:solidFill>
            <a:srgbClr val="003F88"/>
          </a:solidFill>
        </p:grpSpPr>
        <p:sp>
          <p:nvSpPr>
            <p:cNvPr id="60" name="矩形 59"/>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矩形 60"/>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2" name="文本框 61"/>
          <p:cNvSpPr txBox="1"/>
          <p:nvPr>
            <p:custDataLst>
              <p:tags r:id="rId21"/>
            </p:custDataLst>
          </p:nvPr>
        </p:nvSpPr>
        <p:spPr>
          <a:xfrm>
            <a:off x="663575" y="253365"/>
            <a:ext cx="8390484" cy="584775"/>
          </a:xfrm>
          <a:prstGeom prst="rect">
            <a:avLst/>
          </a:prstGeom>
          <a:noFill/>
        </p:spPr>
        <p:txBody>
          <a:bodyPr wrap="square" rtlCol="0">
            <a:spAutoFit/>
          </a:bodyPr>
          <a:lstStyle/>
          <a:p>
            <a:pPr algn="l">
              <a:defRPr/>
            </a:pPr>
            <a:r>
              <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rPr>
              <a:t>高层次人才</a:t>
            </a:r>
            <a:endPar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891982" y="1254232"/>
            <a:ext cx="9979292" cy="646331"/>
          </a:xfrm>
          <a:prstGeom prst="rect">
            <a:avLst/>
          </a:prstGeom>
          <a:noFill/>
        </p:spPr>
        <p:txBody>
          <a:bodyPr wrap="square" rtlCol="0">
            <a:spAutoFit/>
          </a:bodyPr>
          <a:lstStyle/>
          <a:p>
            <a:pPr lvl="0" algn="ctr">
              <a:defRPr/>
            </a:pPr>
            <a:r>
              <a:rPr lang="zh-CN" altLang="en-US" sz="3600" b="1" dirty="0">
                <a:solidFill>
                  <a:prstClr val="white"/>
                </a:solidFill>
                <a:latin typeface="微软雅黑" panose="020B0503020204020204" pitchFamily="34" charset="-122"/>
                <a:ea typeface="微软雅黑" panose="020B0503020204020204" pitchFamily="34" charset="-122"/>
              </a:rPr>
              <a:t>百年未有之大变局加速演进</a:t>
            </a:r>
            <a:endParaRPr lang="zh-CN" altLang="en-US" sz="3600" b="1" dirty="0">
              <a:solidFill>
                <a:prstClr val="white"/>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407174" y="1195854"/>
            <a:ext cx="7869034" cy="2606828"/>
            <a:chOff x="2023983" y="1632578"/>
            <a:chExt cx="7869034" cy="2606828"/>
          </a:xfrm>
        </p:grpSpPr>
        <p:pic>
          <p:nvPicPr>
            <p:cNvPr id="59" name="图片 1"/>
            <p:cNvPicPr>
              <a:picLocks noChangeAspect="1"/>
            </p:cNvPicPr>
            <p:nvPr/>
          </p:nvPicPr>
          <p:blipFill rotWithShape="1">
            <a:blip r:embed="rId1">
              <a:duotone>
                <a:schemeClr val="accent6">
                  <a:shade val="45000"/>
                  <a:satMod val="135000"/>
                </a:schemeClr>
                <a:prstClr val="white"/>
              </a:duotone>
            </a:blip>
            <a:srcRect/>
            <a:stretch>
              <a:fillRect/>
            </a:stretch>
          </p:blipFill>
          <p:spPr bwMode="auto">
            <a:xfrm>
              <a:off x="4440264" y="1632578"/>
              <a:ext cx="5452753" cy="2606828"/>
            </a:xfrm>
            <a:prstGeom prst="rect">
              <a:avLst/>
            </a:prstGeom>
            <a:noFill/>
            <a:ln w="12700">
              <a:solidFill>
                <a:schemeClr val="bg1"/>
              </a:solidFill>
              <a:miter lim="800000"/>
              <a:headEnd/>
              <a:tailEnd/>
            </a:ln>
            <a:effectLst>
              <a:outerShdw blurRad="50800" dist="38100" dir="2700000" algn="tl" rotWithShape="0">
                <a:prstClr val="black">
                  <a:alpha val="40000"/>
                </a:prstClr>
              </a:outerShdw>
            </a:effectLst>
          </p:spPr>
        </p:pic>
        <p:sp>
          <p:nvSpPr>
            <p:cNvPr id="60" name="矩形 5"/>
            <p:cNvSpPr/>
            <p:nvPr/>
          </p:nvSpPr>
          <p:spPr>
            <a:xfrm>
              <a:off x="2023983" y="1792763"/>
              <a:ext cx="2355198" cy="683264"/>
            </a:xfrm>
            <a:prstGeom prst="rect">
              <a:avLst/>
            </a:prstGeom>
            <a:solidFill>
              <a:schemeClr val="accent2"/>
            </a:solidFill>
            <a:effectLst>
              <a:outerShdw blurRad="50800" dist="38100" dir="2700000" algn="tl" rotWithShape="0">
                <a:prstClr val="black">
                  <a:alpha val="40000"/>
                </a:prstClr>
              </a:outerShdw>
            </a:effectLst>
          </p:spPr>
          <p:txBody>
            <a:bodyPr wrap="square">
              <a:spAutoFit/>
            </a:bodyPr>
            <a:lstStyle/>
            <a:p>
              <a:pPr marL="0" marR="0" lvl="0" indent="0" algn="ctr" defTabSz="866775" rtl="0" eaLnBrk="1" fontAlgn="base" latinLnBrk="0" hangingPunct="1">
                <a:lnSpc>
                  <a:spcPct val="12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40+</a:t>
              </a:r>
              <a:r>
                <a:rPr kumimoji="0" lang="zh-CN" altLang="en-US"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国家</a:t>
              </a:r>
              <a:r>
                <a:rPr kumimoji="0" lang="en-US" altLang="zh-CN"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a:t>
              </a:r>
              <a:r>
                <a:rPr kumimoji="0" lang="zh-CN" altLang="en-US"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地区</a:t>
              </a:r>
              <a:endParaRPr kumimoji="0" lang="en-US" altLang="zh-CN"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866775" rtl="0" eaLnBrk="1" fontAlgn="base" latinLnBrk="0" hangingPunct="1">
                <a:lnSpc>
                  <a:spcPct val="12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6</a:t>
              </a:r>
              <a:r>
                <a:rPr kumimoji="0" lang="zh-CN" altLang="en-US"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大洲</a:t>
              </a:r>
              <a:endParaRPr>
                <a:latin typeface="微软雅黑" panose="020B0503020204020204" pitchFamily="34" charset="-122"/>
                <a:ea typeface="微软雅黑" panose="020B0503020204020204" pitchFamily="34" charset="-122"/>
              </a:endParaRPr>
            </a:p>
          </p:txBody>
        </p:sp>
        <p:sp>
          <p:nvSpPr>
            <p:cNvPr id="61" name="矩形 6"/>
            <p:cNvSpPr/>
            <p:nvPr/>
          </p:nvSpPr>
          <p:spPr>
            <a:xfrm>
              <a:off x="2023983" y="2618257"/>
              <a:ext cx="2355850" cy="679450"/>
            </a:xfrm>
            <a:prstGeom prst="rect">
              <a:avLst/>
            </a:prstGeom>
            <a:solidFill>
              <a:schemeClr val="tx2">
                <a:lumMod val="75000"/>
              </a:schemeClr>
            </a:solidFill>
            <a:effectLst>
              <a:outerShdw blurRad="50800" dist="38100" dir="2700000" algn="tl" rotWithShape="0">
                <a:prstClr val="black">
                  <a:alpha val="40000"/>
                </a:prstClr>
              </a:outerShdw>
            </a:effectLst>
          </p:spPr>
          <p:txBody>
            <a:bodyPr wrap="square">
              <a:spAutoFit/>
            </a:bodyPr>
            <a:lstStyle/>
            <a:p>
              <a:pPr marL="0" lvl="0" indent="0" algn="ctr" defTabSz="866775">
                <a:lnSpc>
                  <a:spcPct val="120000"/>
                </a:lnSpc>
                <a:spcBef>
                  <a:spcPct val="0"/>
                </a:spcBef>
                <a:spcAft>
                  <a:spcPct val="0"/>
                </a:spcAft>
                <a:buClrTx/>
                <a:buSzTx/>
                <a:buFontTx/>
                <a:buNone/>
                <a:defRPr sz="1800">
                  <a:solidFill>
                    <a:schemeClr val="tx1">
                      <a:alpha val="100000"/>
                    </a:schemeClr>
                  </a:solidFill>
                  <a:latin typeface="等线" panose="02010600030101010101" pitchFamily="2" charset="-122"/>
                  <a:ea typeface="等线" panose="02010600030101010101" pitchFamily="2" charset="-122"/>
                  <a:cs typeface="+mn-cs"/>
                </a:defRPr>
              </a:pPr>
              <a:r>
                <a:rPr lang="en-US" sz="1600" b="1" i="0" u="none" strike="noStrike" spc="0" baseline="0">
                  <a:ln>
                    <a:noFill/>
                  </a:ln>
                  <a:solidFill>
                    <a:srgbClr val="FFFFFF">
                      <a:alpha val="100000"/>
                    </a:srgbClr>
                  </a:solidFill>
                  <a:effectLst>
                    <a:outerShdw blurRad="50800" dist="38100" dir="2700000" algn="tl" rotWithShape="0">
                      <a:srgbClr val="000000">
                        <a:alpha val="40000"/>
                      </a:srgbClr>
                    </a:outerShdw>
                  </a:effectLst>
                  <a:latin typeface="微软雅黑" panose="020B0503020204020204" pitchFamily="34" charset="-122"/>
                  <a:ea typeface="微软雅黑" panose="020B0503020204020204" pitchFamily="34" charset="-122"/>
                  <a:cs typeface="等线" panose="02010600030101010101" pitchFamily="2" charset="-122"/>
                  <a:sym typeface="等线" panose="02010600030101010101" pitchFamily="2" charset="-122"/>
                </a:rPr>
                <a:t>220+</a:t>
              </a:r>
              <a:r>
                <a:rPr lang="zh-CN" sz="1600" b="1" i="0" u="none" strike="noStrike" spc="0" baseline="0">
                  <a:ln>
                    <a:noFill/>
                  </a:ln>
                  <a:solidFill>
                    <a:srgbClr val="FFFFFF">
                      <a:alpha val="100000"/>
                    </a:srgbClr>
                  </a:solidFill>
                  <a:effectLst>
                    <a:outerShdw blurRad="50800" dist="38100" dir="2700000" algn="tl" rotWithShape="0">
                      <a:srgbClr val="000000">
                        <a:alpha val="40000"/>
                      </a:srgbClr>
                    </a:outerShdw>
                  </a:effectLst>
                  <a:latin typeface="微软雅黑" panose="020B0503020204020204" pitchFamily="34" charset="-122"/>
                  <a:ea typeface="微软雅黑" panose="020B0503020204020204" pitchFamily="34" charset="-122"/>
                  <a:cs typeface="等线" panose="02010600030101010101" pitchFamily="2" charset="-122"/>
                  <a:sym typeface="等线" panose="02010600030101010101" pitchFamily="2" charset="-122"/>
                </a:rPr>
                <a:t>个</a:t>
              </a:r>
              <a:endParaRPr>
                <a:latin typeface="微软雅黑" panose="020B0503020204020204" pitchFamily="34" charset="-122"/>
                <a:ea typeface="微软雅黑" panose="020B0503020204020204" pitchFamily="34" charset="-122"/>
              </a:endParaRPr>
            </a:p>
            <a:p>
              <a:pPr marL="0" lvl="0" indent="0" algn="ctr" defTabSz="866775">
                <a:lnSpc>
                  <a:spcPct val="120000"/>
                </a:lnSpc>
                <a:spcBef>
                  <a:spcPct val="0"/>
                </a:spcBef>
                <a:spcAft>
                  <a:spcPct val="0"/>
                </a:spcAft>
                <a:buClrTx/>
                <a:buSzTx/>
                <a:buFontTx/>
                <a:buNone/>
                <a:defRPr sz="1800">
                  <a:solidFill>
                    <a:schemeClr val="tx1">
                      <a:alpha val="100000"/>
                    </a:schemeClr>
                  </a:solidFill>
                  <a:latin typeface="等线" panose="02010600030101010101" pitchFamily="2" charset="-122"/>
                  <a:ea typeface="等线" panose="02010600030101010101" pitchFamily="2" charset="-122"/>
                  <a:cs typeface="+mn-cs"/>
                </a:defRPr>
              </a:pPr>
              <a:r>
                <a:rPr lang="zh-CN" sz="1600" b="1" i="0" u="none" strike="noStrike" spc="0" baseline="0">
                  <a:ln>
                    <a:noFill/>
                  </a:ln>
                  <a:solidFill>
                    <a:srgbClr val="FFFFFF">
                      <a:alpha val="100000"/>
                    </a:srgbClr>
                  </a:solidFill>
                  <a:effectLst>
                    <a:outerShdw blurRad="50800" dist="38100" dir="2700000" algn="tl" rotWithShape="0">
                      <a:srgbClr val="000000">
                        <a:alpha val="40000"/>
                      </a:srgbClr>
                    </a:outerShdw>
                  </a:effectLst>
                  <a:latin typeface="微软雅黑" panose="020B0503020204020204" pitchFamily="34" charset="-122"/>
                  <a:ea typeface="微软雅黑" panose="020B0503020204020204" pitchFamily="34" charset="-122"/>
                  <a:cs typeface="等线" panose="02010600030101010101" pitchFamily="2" charset="-122"/>
                  <a:sym typeface="等线" panose="02010600030101010101" pitchFamily="2" charset="-122"/>
                </a:rPr>
                <a:t>合作伙伴</a:t>
              </a:r>
              <a:endParaRPr>
                <a:latin typeface="微软雅黑" panose="020B0503020204020204" pitchFamily="34" charset="-122"/>
                <a:ea typeface="微软雅黑" panose="020B0503020204020204" pitchFamily="34" charset="-122"/>
              </a:endParaRPr>
            </a:p>
          </p:txBody>
        </p:sp>
        <p:sp>
          <p:nvSpPr>
            <p:cNvPr id="62" name="矩形 7"/>
            <p:cNvSpPr/>
            <p:nvPr/>
          </p:nvSpPr>
          <p:spPr>
            <a:xfrm>
              <a:off x="2023983" y="3433802"/>
              <a:ext cx="2321484" cy="683264"/>
            </a:xfrm>
            <a:prstGeom prst="rect">
              <a:avLst/>
            </a:prstGeom>
            <a:solidFill>
              <a:schemeClr val="accent2"/>
            </a:solidFill>
            <a:effectLst>
              <a:outerShdw blurRad="50800" dist="38100" dir="2700000" algn="tl" rotWithShape="0">
                <a:prstClr val="black">
                  <a:alpha val="40000"/>
                </a:prstClr>
              </a:outerShdw>
            </a:effectLst>
          </p:spPr>
          <p:txBody>
            <a:bodyPr wrap="square">
              <a:spAutoFit/>
            </a:bodyPr>
            <a:lstStyle/>
            <a:p>
              <a:pPr marL="0" marR="0" lvl="0" indent="0" algn="ctr" defTabSz="866775" rtl="0" eaLnBrk="1" fontAlgn="base" latinLnBrk="0" hangingPunct="1">
                <a:lnSpc>
                  <a:spcPct val="12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47</a:t>
              </a:r>
              <a:r>
                <a:rPr kumimoji="0" lang="zh-CN" altLang="en-US"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所</a:t>
              </a:r>
              <a:endParaRPr kumimoji="0" lang="en-US" altLang="zh-CN"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866775" rtl="0" eaLnBrk="1" fontAlgn="base" latinLnBrk="0" hangingPunct="1">
                <a:lnSpc>
                  <a:spcPct val="12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世界前</a:t>
              </a:r>
              <a:r>
                <a:rPr kumimoji="0" lang="en-US" altLang="zh-CN"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50</a:t>
              </a:r>
              <a:r>
                <a:rPr kumimoji="0" lang="zh-CN" altLang="en-US"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ea"/>
                  <a:sym typeface="+mn-lt"/>
                </a:rPr>
                <a:t>大学</a:t>
              </a:r>
              <a:endParaRPr>
                <a:latin typeface="微软雅黑" panose="020B0503020204020204" pitchFamily="34" charset="-122"/>
                <a:ea typeface="微软雅黑" panose="020B0503020204020204" pitchFamily="34" charset="-122"/>
              </a:endParaRPr>
            </a:p>
          </p:txBody>
        </p:sp>
        <p:pic>
          <p:nvPicPr>
            <p:cNvPr id="63" name="图片 8"/>
            <p:cNvPicPr>
              <a:picLocks noChangeAspect="1"/>
            </p:cNvPicPr>
            <p:nvPr/>
          </p:nvPicPr>
          <p:blipFill>
            <a:blip r:embed="rId2" cstate="print"/>
            <a:stretch>
              <a:fillRect/>
            </a:stretch>
          </p:blipFill>
          <p:spPr>
            <a:xfrm>
              <a:off x="6514337" y="2558096"/>
              <a:ext cx="380768" cy="375553"/>
            </a:xfrm>
            <a:prstGeom prst="rect">
              <a:avLst/>
            </a:prstGeom>
            <a:effectLst/>
          </p:spPr>
        </p:pic>
      </p:grpSp>
      <p:sp>
        <p:nvSpPr>
          <p:cNvPr id="64" name="矩形 1"/>
          <p:cNvSpPr/>
          <p:nvPr/>
        </p:nvSpPr>
        <p:spPr>
          <a:xfrm>
            <a:off x="1092200" y="6171582"/>
            <a:ext cx="10007600" cy="460375"/>
          </a:xfrm>
          <a:prstGeom prst="rect">
            <a:avLst/>
          </a:prstGeom>
        </p:spPr>
        <p:txBody>
          <a:bodyPr wrap="square">
            <a:spAutoFit/>
          </a:bodyPr>
          <a:lstStyle/>
          <a:p>
            <a:pPr algn="ctr"/>
            <a:r>
              <a:rPr lang="zh-CN" sz="2400" b="1" dirty="0">
                <a:solidFill>
                  <a:srgbClr val="C00000"/>
                </a:solidFill>
                <a:latin typeface="微软雅黑" panose="020B0503020204020204" pitchFamily="34" charset="-122"/>
                <a:ea typeface="微软雅黑" panose="020B0503020204020204" pitchFamily="34" charset="-122"/>
              </a:rPr>
              <a:t>积极融入全球教育与创新网络，拓展国际</a:t>
            </a:r>
            <a:r>
              <a:rPr lang="zh-CN" sz="2400" b="1" dirty="0">
                <a:solidFill>
                  <a:srgbClr val="C00000"/>
                </a:solidFill>
                <a:latin typeface="微软雅黑" panose="020B0503020204020204" pitchFamily="34" charset="-122"/>
                <a:ea typeface="微软雅黑" panose="020B0503020204020204" pitchFamily="34" charset="-122"/>
                <a:sym typeface="+mn-ea"/>
              </a:rPr>
              <a:t>合作</a:t>
            </a:r>
            <a:r>
              <a:rPr lang="zh-CN" sz="2400" b="1" dirty="0">
                <a:solidFill>
                  <a:srgbClr val="C00000"/>
                </a:solidFill>
                <a:latin typeface="微软雅黑" panose="020B0503020204020204" pitchFamily="34" charset="-122"/>
                <a:ea typeface="微软雅黑" panose="020B0503020204020204" pitchFamily="34" charset="-122"/>
              </a:rPr>
              <a:t>战略空间</a:t>
            </a:r>
            <a:endParaRPr sz="2000" dirty="0">
              <a:solidFill>
                <a:srgbClr val="C00000"/>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5878847" y="4049624"/>
            <a:ext cx="2999998" cy="1892300"/>
          </a:xfrm>
          <a:ln w="38100">
            <a:solidFill>
              <a:srgbClr val="003F88"/>
            </a:solidFill>
          </a:ln>
        </p:spPr>
        <p:txBody>
          <a:bodyPr wrap="square">
            <a:spAutoFit/>
          </a:bodyPr>
          <a:lstStyle/>
          <a:p>
            <a:pPr indent="0">
              <a:buNone/>
            </a:pPr>
            <a:r>
              <a:rPr sz="1600" b="1" dirty="0">
                <a:latin typeface="微软雅黑" panose="020B0503020204020204" pitchFamily="34" charset="-122"/>
                <a:ea typeface="微软雅黑" panose="020B0503020204020204" pitchFamily="34" charset="-122"/>
              </a:rPr>
              <a:t>发起4个国际学科联盟</a:t>
            </a:r>
            <a:endParaRPr sz="1600" b="1" dirty="0">
              <a:latin typeface="微软雅黑" panose="020B0503020204020204" pitchFamily="34" charset="-122"/>
              <a:ea typeface="微软雅黑" panose="020B0503020204020204" pitchFamily="34" charset="-122"/>
            </a:endParaRPr>
          </a:p>
          <a:p>
            <a:pPr indent="0">
              <a:buNone/>
            </a:pPr>
            <a:endParaRPr lang="en-US"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sz="1600" dirty="0" err="1">
                <a:latin typeface="微软雅黑" panose="020B0503020204020204" pitchFamily="34" charset="-122"/>
                <a:ea typeface="微软雅黑" panose="020B0503020204020204" pitchFamily="34" charset="-122"/>
              </a:rPr>
              <a:t>可持续智慧宜居城市</a:t>
            </a:r>
            <a:endParaRPr sz="16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sz="1600" dirty="0" err="1">
                <a:latin typeface="微软雅黑" panose="020B0503020204020204" pitchFamily="34" charset="-122"/>
                <a:ea typeface="微软雅黑" panose="020B0503020204020204" pitchFamily="34" charset="-122"/>
              </a:rPr>
              <a:t>细胞免疫治疗</a:t>
            </a:r>
            <a:endParaRPr sz="16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sz="1600" dirty="0" err="1">
                <a:latin typeface="微软雅黑" panose="020B0503020204020204" pitchFamily="34" charset="-122"/>
                <a:ea typeface="微软雅黑" panose="020B0503020204020204" pitchFamily="34" charset="-122"/>
              </a:rPr>
              <a:t>全球数字平等</a:t>
            </a:r>
            <a:endParaRPr sz="16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sz="1600" dirty="0" err="1">
                <a:latin typeface="微软雅黑" panose="020B0503020204020204" pitchFamily="34" charset="-122"/>
                <a:ea typeface="微软雅黑" panose="020B0503020204020204" pitchFamily="34" charset="-122"/>
              </a:rPr>
              <a:t>土壤健康与可持续发展</a:t>
            </a:r>
            <a:endParaRPr sz="1600" dirty="0">
              <a:latin typeface="微软雅黑" panose="020B0503020204020204" pitchFamily="34" charset="-122"/>
              <a:ea typeface="微软雅黑" panose="020B0503020204020204" pitchFamily="34" charset="-122"/>
            </a:endParaRPr>
          </a:p>
        </p:txBody>
      </p:sp>
      <p:grpSp>
        <p:nvGrpSpPr>
          <p:cNvPr id="70" name="组合 69"/>
          <p:cNvGrpSpPr/>
          <p:nvPr/>
        </p:nvGrpSpPr>
        <p:grpSpPr>
          <a:xfrm>
            <a:off x="362483" y="4087833"/>
            <a:ext cx="5187348" cy="1905912"/>
            <a:chOff x="1097441" y="4239406"/>
            <a:chExt cx="5187348" cy="1981402"/>
          </a:xfrm>
        </p:grpSpPr>
        <p:sp>
          <p:nvSpPr>
            <p:cNvPr id="71" name="文本框 70"/>
            <p:cNvSpPr txBox="1"/>
            <p:nvPr/>
          </p:nvSpPr>
          <p:spPr>
            <a:xfrm>
              <a:off x="1097441" y="4239406"/>
              <a:ext cx="5187347" cy="1887806"/>
            </a:xfrm>
            <a:prstGeom prst="rect">
              <a:avLst/>
            </a:prstGeom>
            <a:ln w="19050">
              <a:solidFill>
                <a:schemeClr val="tx1"/>
              </a:solidFill>
              <a:prstDash val="solid"/>
              <a:miter lim="800000"/>
            </a:ln>
          </p:spPr>
          <p:txBody>
            <a:bodyPr wrap="square" numCol="1">
              <a:spAutoFit/>
            </a:bodyPr>
            <a:lstStyle/>
            <a:p>
              <a:pPr indent="0">
                <a:buNone/>
              </a:pPr>
              <a:r>
                <a:rPr lang="zh-CN" sz="1600" b="1" dirty="0">
                  <a:latin typeface="微软雅黑" panose="020B0503020204020204" pitchFamily="34" charset="-122"/>
                  <a:ea typeface="微软雅黑" panose="020B0503020204020204" pitchFamily="34" charset="-122"/>
                </a:rPr>
                <a:t>各区域重要校际伙伴（部分）：</a:t>
              </a:r>
              <a:endParaRPr sz="16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endParaRPr lang="en-US" sz="16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sz="1600" dirty="0" err="1">
                  <a:latin typeface="微软雅黑" panose="020B0503020204020204" pitchFamily="34" charset="-122"/>
                  <a:ea typeface="微软雅黑" panose="020B0503020204020204" pitchFamily="34" charset="-122"/>
                </a:rPr>
                <a:t>耶鲁大学</a:t>
              </a:r>
              <a:endParaRPr sz="16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sz="1600" dirty="0">
                  <a:latin typeface="微软雅黑" panose="020B0503020204020204" pitchFamily="34" charset="-122"/>
                  <a:ea typeface="微软雅黑" panose="020B0503020204020204" pitchFamily="34" charset="-122"/>
                </a:rPr>
                <a:t>芝加哥大学</a:t>
              </a:r>
              <a:endParaRPr sz="16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sz="1600" dirty="0" err="1">
                  <a:latin typeface="微软雅黑" panose="020B0503020204020204" pitchFamily="34" charset="-122"/>
                  <a:ea typeface="微软雅黑" panose="020B0503020204020204" pitchFamily="34" charset="-122"/>
                </a:rPr>
                <a:t>伊利诺伊大学厄巴纳香槟校区</a:t>
              </a:r>
              <a:endParaRPr sz="16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sz="1600" dirty="0" err="1">
                  <a:latin typeface="微软雅黑" panose="020B0503020204020204" pitchFamily="34" charset="-122"/>
                  <a:ea typeface="微软雅黑" panose="020B0503020204020204" pitchFamily="34" charset="-122"/>
                </a:rPr>
                <a:t>康奈尔大学</a:t>
              </a:r>
              <a:endParaRPr sz="16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sz="1600" dirty="0">
                  <a:latin typeface="微软雅黑" panose="020B0503020204020204" pitchFamily="34" charset="-122"/>
                  <a:ea typeface="微软雅黑" panose="020B0503020204020204" pitchFamily="34" charset="-122"/>
                </a:rPr>
                <a:t>加州大学洛杉矶分校</a:t>
              </a:r>
              <a:endParaRPr sz="1600" dirty="0">
                <a:latin typeface="微软雅黑" panose="020B0503020204020204" pitchFamily="34" charset="-122"/>
                <a:ea typeface="微软雅黑" panose="020B0503020204020204" pitchFamily="34" charset="-122"/>
              </a:endParaRPr>
            </a:p>
          </p:txBody>
        </p:sp>
        <p:sp>
          <p:nvSpPr>
            <p:cNvPr id="72" name="文本框 71"/>
            <p:cNvSpPr txBox="1"/>
            <p:nvPr/>
          </p:nvSpPr>
          <p:spPr>
            <a:xfrm>
              <a:off x="4329690" y="4764293"/>
              <a:ext cx="1955099" cy="1456515"/>
            </a:xfrm>
            <a:ln w="19050">
              <a:solidFill>
                <a:schemeClr val="tx1"/>
              </a:solidFill>
            </a:ln>
          </p:spPr>
          <p:txBody>
            <a:bodyPr wrap="square">
              <a:spAutoFit/>
            </a:bodyPr>
            <a:lstStyle/>
            <a:p>
              <a:pPr marL="342900" indent="-342900">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东京大学</a:t>
              </a:r>
              <a:endParaRPr lang="zh-CN" altLang="en-US" sz="16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京都大学</a:t>
              </a:r>
              <a:endParaRPr lang="zh-CN" altLang="en-US" sz="16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sz="1600" dirty="0" err="1">
                  <a:solidFill>
                    <a:srgbClr val="000000">
                      <a:alpha val="100000"/>
                    </a:srgbClr>
                  </a:solidFill>
                  <a:latin typeface="微软雅黑" panose="020B0503020204020204" pitchFamily="34" charset="-122"/>
                  <a:ea typeface="微软雅黑" panose="020B0503020204020204" pitchFamily="34" charset="-122"/>
                </a:rPr>
                <a:t>慕尼黑大学</a:t>
              </a:r>
              <a:endParaRPr sz="16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sz="1600" dirty="0">
                  <a:solidFill>
                    <a:srgbClr val="000000">
                      <a:alpha val="100000"/>
                    </a:srgbClr>
                  </a:solidFill>
                  <a:latin typeface="微软雅黑" panose="020B0503020204020204" pitchFamily="34" charset="-122"/>
                  <a:ea typeface="微软雅黑" panose="020B0503020204020204" pitchFamily="34" charset="-122"/>
                </a:rPr>
                <a:t>荷语鲁汶大学</a:t>
              </a:r>
              <a:endParaRPr sz="16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南洋理工大学</a:t>
              </a:r>
              <a:endParaRPr lang="en-US" altLang="zh-CN" sz="1600" dirty="0">
                <a:latin typeface="微软雅黑" panose="020B0503020204020204" pitchFamily="34" charset="-122"/>
                <a:ea typeface="微软雅黑" panose="020B0503020204020204" pitchFamily="34" charset="-122"/>
              </a:endParaRPr>
            </a:p>
          </p:txBody>
        </p:sp>
      </p:grpSp>
      <p:pic>
        <p:nvPicPr>
          <p:cNvPr id="73" name="Picture 2" descr="http://www.iim.zju.edu.cn/_upload/article/images/4c/3e/f30995394721a82e0270d75f8082/f13a664e-4e1d-44a4-9b6b-235a037ebf3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1526" y="3745140"/>
            <a:ext cx="2950551" cy="15844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4" name="文本框 73"/>
          <p:cNvSpPr txBox="1"/>
          <p:nvPr/>
        </p:nvSpPr>
        <p:spPr>
          <a:xfrm>
            <a:off x="8899184" y="2985170"/>
            <a:ext cx="2952159" cy="757130"/>
          </a:xfrm>
          <a:prstGeom prst="rect">
            <a:avLst/>
          </a:prstGeom>
          <a:noFill/>
        </p:spPr>
        <p:txBody>
          <a:bodyPr wrap="square" rtlCol="0">
            <a:spAutoFit/>
          </a:bodyPr>
          <a:lstStyle/>
          <a:p>
            <a:pPr algn="ctr">
              <a:lnSpc>
                <a:spcPct val="120000"/>
              </a:lnSpc>
            </a:pPr>
            <a:r>
              <a:rPr lang="zh-CN" altLang="en-US" sz="1200" b="1" dirty="0">
                <a:solidFill>
                  <a:srgbClr val="C00000"/>
                </a:solidFill>
                <a:latin typeface="微软雅黑" panose="020B0503020204020204" pitchFamily="34" charset="-122"/>
                <a:ea typeface="微软雅黑" panose="020B0503020204020204" pitchFamily="34" charset="-122"/>
                <a:sym typeface="+mn-lt"/>
              </a:rPr>
              <a:t>海宁国际校区</a:t>
            </a:r>
            <a:endParaRPr lang="en-US" altLang="zh-CN" sz="1200" b="1" dirty="0">
              <a:solidFill>
                <a:srgbClr val="C00000"/>
              </a:solidFill>
              <a:latin typeface="微软雅黑" panose="020B0503020204020204" pitchFamily="34" charset="-122"/>
              <a:ea typeface="微软雅黑" panose="020B0503020204020204" pitchFamily="34" charset="-122"/>
              <a:sym typeface="+mn-lt"/>
            </a:endParaRPr>
          </a:p>
          <a:p>
            <a:pPr algn="ctr">
              <a:lnSpc>
                <a:spcPct val="120000"/>
              </a:lnSpc>
            </a:pPr>
            <a:r>
              <a:rPr lang="zh-CN" altLang="en-US" sz="1200" b="1" dirty="0">
                <a:solidFill>
                  <a:schemeClr val="tx1">
                    <a:lumMod val="75000"/>
                    <a:lumOff val="25000"/>
                  </a:schemeClr>
                </a:solidFill>
                <a:latin typeface="华文中宋" panose="02010600040101010101" pitchFamily="2" charset="-122"/>
                <a:ea typeface="华文中宋" panose="02010600040101010101" pitchFamily="2" charset="-122"/>
                <a:sym typeface="+mn-lt"/>
              </a:rPr>
              <a:t>加快打造国际合作教育样板区，提升国际合作办学水平</a:t>
            </a:r>
            <a:endParaRPr lang="zh-CN" altLang="en-US" sz="1200" b="1" dirty="0">
              <a:solidFill>
                <a:schemeClr val="tx1">
                  <a:lumMod val="75000"/>
                  <a:lumOff val="25000"/>
                </a:schemeClr>
              </a:solidFill>
              <a:latin typeface="华文中宋" panose="02010600040101010101" pitchFamily="2" charset="-122"/>
              <a:ea typeface="华文中宋" panose="02010600040101010101" pitchFamily="2" charset="-122"/>
              <a:sym typeface="+mn-lt"/>
            </a:endParaRPr>
          </a:p>
        </p:txBody>
      </p:sp>
      <p:sp>
        <p:nvSpPr>
          <p:cNvPr id="75" name="文本框 74"/>
          <p:cNvSpPr txBox="1"/>
          <p:nvPr/>
        </p:nvSpPr>
        <p:spPr>
          <a:xfrm>
            <a:off x="8782079" y="5258318"/>
            <a:ext cx="3186370" cy="812530"/>
          </a:xfrm>
          <a:prstGeom prst="rect">
            <a:avLst/>
          </a:prstGeom>
          <a:noFill/>
        </p:spPr>
        <p:txBody>
          <a:bodyPr wrap="square" rtlCol="0">
            <a:spAutoFit/>
          </a:bodyPr>
          <a:lstStyle/>
          <a:p>
            <a:pPr algn="ctr">
              <a:lnSpc>
                <a:spcPct val="130000"/>
              </a:lnSpc>
            </a:pPr>
            <a:r>
              <a:rPr lang="zh-CN" altLang="en-US" sz="1200" b="1" dirty="0">
                <a:solidFill>
                  <a:srgbClr val="C00000"/>
                </a:solidFill>
                <a:latin typeface="微软雅黑" panose="020B0503020204020204" pitchFamily="34" charset="-122"/>
                <a:ea typeface="微软雅黑" panose="020B0503020204020204" pitchFamily="34" charset="-122"/>
                <a:sym typeface="+mn-lt"/>
              </a:rPr>
              <a:t>“一带一路”国际医学院</a:t>
            </a:r>
            <a:endParaRPr lang="en-US" altLang="zh-CN" sz="1200" b="1" dirty="0">
              <a:solidFill>
                <a:srgbClr val="C00000"/>
              </a:solidFill>
              <a:latin typeface="微软雅黑" panose="020B0503020204020204" pitchFamily="34" charset="-122"/>
              <a:ea typeface="微软雅黑" panose="020B0503020204020204" pitchFamily="34" charset="-122"/>
              <a:sym typeface="+mn-lt"/>
            </a:endParaRPr>
          </a:p>
          <a:p>
            <a:pPr algn="ctr">
              <a:lnSpc>
                <a:spcPct val="130000"/>
              </a:lnSpc>
            </a:pPr>
            <a:r>
              <a:rPr lang="zh-CN" altLang="en-US" sz="1200" b="1" dirty="0">
                <a:solidFill>
                  <a:schemeClr val="tx1">
                    <a:lumMod val="75000"/>
                    <a:lumOff val="25000"/>
                  </a:schemeClr>
                </a:solidFill>
                <a:latin typeface="华文中宋" panose="02010600040101010101" pitchFamily="2" charset="-122"/>
                <a:ea typeface="华文中宋" panose="02010600040101010101" pitchFamily="2" charset="-122"/>
                <a:sym typeface="+mn-lt"/>
              </a:rPr>
              <a:t>加快打造具有国际化、高水平、研究型特色的高等医学教育机构</a:t>
            </a:r>
            <a:endParaRPr lang="zh-CN" altLang="en-US" sz="1200" b="1" dirty="0">
              <a:solidFill>
                <a:schemeClr val="tx1">
                  <a:lumMod val="75000"/>
                  <a:lumOff val="25000"/>
                </a:schemeClr>
              </a:solidFill>
              <a:latin typeface="华文中宋" panose="02010600040101010101" pitchFamily="2" charset="-122"/>
              <a:ea typeface="华文中宋" panose="02010600040101010101" pitchFamily="2" charset="-122"/>
              <a:sym typeface="+mn-lt"/>
            </a:endParaRPr>
          </a:p>
        </p:txBody>
      </p:sp>
      <p:pic>
        <p:nvPicPr>
          <p:cNvPr id="76" name="Picture 1"/>
          <p:cNvPicPr>
            <a:picLocks noChangeAspect="1" noChangeArrowheads="1"/>
          </p:cNvPicPr>
          <p:nvPr/>
        </p:nvPicPr>
        <p:blipFill>
          <a:blip r:embed="rId4" cstate="print"/>
          <a:srcRect/>
          <a:stretch>
            <a:fillRect/>
          </a:stretch>
        </p:blipFill>
        <p:spPr bwMode="auto">
          <a:xfrm>
            <a:off x="8782079" y="1170838"/>
            <a:ext cx="3019796" cy="1826240"/>
          </a:xfrm>
          <a:prstGeom prst="rect">
            <a:avLst/>
          </a:prstGeom>
          <a:ln>
            <a:noFill/>
          </a:ln>
          <a:effectLst>
            <a:softEdge rad="112500"/>
          </a:effectLst>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2332" y="308329"/>
            <a:ext cx="1905390" cy="528581"/>
          </a:xfrm>
          <a:prstGeom prst="rect">
            <a:avLst/>
          </a:prstGeom>
        </p:spPr>
      </p:pic>
      <p:grpSp>
        <p:nvGrpSpPr>
          <p:cNvPr id="26" name="组合 25"/>
          <p:cNvGrpSpPr/>
          <p:nvPr/>
        </p:nvGrpSpPr>
        <p:grpSpPr>
          <a:xfrm>
            <a:off x="0" y="267763"/>
            <a:ext cx="594427" cy="566964"/>
            <a:chOff x="2131928" y="2061469"/>
            <a:chExt cx="585619" cy="533400"/>
          </a:xfrm>
          <a:solidFill>
            <a:srgbClr val="003F88"/>
          </a:solidFill>
        </p:grpSpPr>
        <p:sp>
          <p:nvSpPr>
            <p:cNvPr id="27" name="矩形 26"/>
            <p:cNvSpPr/>
            <p:nvPr/>
          </p:nvSpPr>
          <p:spPr>
            <a:xfrm>
              <a:off x="2131928" y="2061469"/>
              <a:ext cx="40566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矩形 27"/>
            <p:cNvSpPr/>
            <p:nvPr/>
          </p:nvSpPr>
          <p:spPr>
            <a:xfrm>
              <a:off x="2605798" y="2061469"/>
              <a:ext cx="111749"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9" name="文本框 28"/>
          <p:cNvSpPr txBox="1"/>
          <p:nvPr>
            <p:custDataLst>
              <p:tags r:id="rId6"/>
            </p:custDataLst>
          </p:nvPr>
        </p:nvSpPr>
        <p:spPr>
          <a:xfrm>
            <a:off x="663575" y="253365"/>
            <a:ext cx="8390484" cy="584775"/>
          </a:xfrm>
          <a:prstGeom prst="rect">
            <a:avLst/>
          </a:prstGeom>
          <a:noFill/>
        </p:spPr>
        <p:txBody>
          <a:bodyPr wrap="square" rtlCol="0">
            <a:spAutoFit/>
          </a:bodyPr>
          <a:lstStyle/>
          <a:p>
            <a:pPr algn="l">
              <a:defRPr/>
            </a:pPr>
            <a:r>
              <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rPr>
              <a:t>高水平国际化办学</a:t>
            </a:r>
            <a:endParaRPr lang="zh-CN" altLang="en-US" sz="3200" b="1" dirty="0">
              <a:solidFill>
                <a:schemeClr val="accent5">
                  <a:lumMod val="75000"/>
                </a:schemeClr>
              </a:solidFill>
              <a:latin typeface="微软雅黑" panose="020B0503020204020204" pitchFamily="34" charset="-122"/>
              <a:ea typeface="微软雅黑" panose="020B0503020204020204" pitchFamily="34" charset="-122"/>
              <a:cs typeface="黑体" panose="02010609060101010101" charset="-122"/>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12.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13.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14.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15.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16.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17.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18.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19.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21.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22.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23.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24.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25.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26.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27.xml><?xml version="1.0" encoding="utf-8"?>
<p:tagLst xmlns:p="http://schemas.openxmlformats.org/presentationml/2006/main">
  <p:tag name="KSO_WM_DIAGRAM_VIRTUALLY_FRAME" val="{&quot;height&quot;:185.66259076455358,&quot;left&quot;:212.0118437644826,&quot;top&quot;:94.63110236220473,&quot;width&quot;:707.3068963929978}"/>
</p:tagLst>
</file>

<file path=ppt/tags/tag28.xml><?xml version="1.0" encoding="utf-8"?>
<p:tagLst xmlns:p="http://schemas.openxmlformats.org/presentationml/2006/main">
  <p:tag name="KSO_WM_UNIT_PLACING_PICTURE_USER_VIEWPORT" val="{&quot;height&quot;:1818,&quot;width&quot;:2713}"/>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297.55,&quot;left&quot;:368.6,&quot;top&quot;:126,&quot;width&quot;:481.1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 name="KSO_WM_DIAGRAM_VIRTUALLY_FRAME" val="{&quot;height&quot;:296.05,&quot;left&quot;:45.7,&quot;top&quot;:156.1,&quot;width&quot;:932.05}"/>
</p:tagLst>
</file>

<file path=ppt/tags/tag43.xml><?xml version="1.0" encoding="utf-8"?>
<p:tagLst xmlns:p="http://schemas.openxmlformats.org/presentationml/2006/main">
  <p:tag name="KSO_WM_DIAGRAM_VIRTUALLY_FRAME" val="{&quot;height&quot;:296.05,&quot;left&quot;:45.7,&quot;top&quot;:156.1,&quot;width&quot;:932.05}"/>
</p:tagLst>
</file>

<file path=ppt/tags/tag44.xml><?xml version="1.0" encoding="utf-8"?>
<p:tagLst xmlns:p="http://schemas.openxmlformats.org/presentationml/2006/main">
  <p:tag name="KSO_WM_BEAUTIFY_FLAG" val=""/>
  <p:tag name="KSO_WM_DIAGRAM_VIRTUALLY_FRAME" val="{&quot;height&quot;:296.05,&quot;left&quot;:45.7,&quot;top&quot;:156.1,&quot;width&quot;:932.05}"/>
</p:tagLst>
</file>

<file path=ppt/tags/tag45.xml><?xml version="1.0" encoding="utf-8"?>
<p:tagLst xmlns:p="http://schemas.openxmlformats.org/presentationml/2006/main">
  <p:tag name="KSO_WM_BEAUTIFY_FLAG" val=""/>
  <p:tag name="KSO_WM_DIAGRAM_VIRTUALLY_FRAME" val="{&quot;height&quot;:296.05,&quot;left&quot;:45.7,&quot;top&quot;:156.1,&quot;width&quot;:932.05}"/>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DIAGRAM_VIRTUALLY_FRAME" val="{&quot;height&quot;:289.6253835960383,&quot;left&quot;:311.75,&quot;top&quot;:224.57314537722476,&quot;width&quot;:629.7}"/>
</p:tagLst>
</file>

<file path=ppt/tags/tag52.xml><?xml version="1.0" encoding="utf-8"?>
<p:tagLst xmlns:p="http://schemas.openxmlformats.org/presentationml/2006/main">
  <p:tag name="KSO_WM_BEAUTIFY_FLAG" val=""/>
  <p:tag name="KSO_WM_DIAGRAM_VIRTUALLY_FRAME" val="{&quot;height&quot;:289.6253835960383,&quot;left&quot;:311.75,&quot;top&quot;:224.57314537722476,&quot;width&quot;:629.7}"/>
</p:tagLst>
</file>

<file path=ppt/tags/tag53.xml><?xml version="1.0" encoding="utf-8"?>
<p:tagLst xmlns:p="http://schemas.openxmlformats.org/presentationml/2006/main">
  <p:tag name="KSO_WM_DIAGRAM_VIRTUALLY_FRAME" val="{&quot;height&quot;:289.6253835960383,&quot;left&quot;:311.75,&quot;top&quot;:224.57314537722476,&quot;width&quot;:629.7}"/>
</p:tagLst>
</file>

<file path=ppt/tags/tag54.xml><?xml version="1.0" encoding="utf-8"?>
<p:tagLst xmlns:p="http://schemas.openxmlformats.org/presentationml/2006/main">
  <p:tag name="KSO_WM_DIAGRAM_VIRTUALLY_FRAME" val="{&quot;height&quot;:289.6253835960383,&quot;left&quot;:311.75,&quot;top&quot;:224.57314537722476,&quot;width&quot;:629.7}"/>
</p:tagLst>
</file>

<file path=ppt/tags/tag55.xml><?xml version="1.0" encoding="utf-8"?>
<p:tagLst xmlns:p="http://schemas.openxmlformats.org/presentationml/2006/main">
  <p:tag name="KSO_WM_BEAUTIFY_FLAG" val=""/>
  <p:tag name="KSO_WM_DIAGRAM_VIRTUALLY_FRAME" val="{&quot;height&quot;:289.6253835960383,&quot;left&quot;:311.75,&quot;top&quot;:224.57314537722476,&quot;width&quot;:629.7}"/>
</p:tagLst>
</file>

<file path=ppt/tags/tag56.xml><?xml version="1.0" encoding="utf-8"?>
<p:tagLst xmlns:p="http://schemas.openxmlformats.org/presentationml/2006/main">
  <p:tag name="KSO_WM_DIAGRAM_VIRTUALLY_FRAME" val="{&quot;height&quot;:289.6253835960383,&quot;left&quot;:311.75,&quot;top&quot;:224.57314537722476,&quot;width&quot;:629.7}"/>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TABLE_BEAUTIFY" val="smartTable{60e6ab0c-1b83-430f-8bcf-ed0f28cf2323}"/>
  <p:tag name="TABLE_ENDDRAG_ORIGIN_RECT" val="407*333"/>
  <p:tag name="TABLE_ENDDRAG_RECT" val="22*88*407*333"/>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COMMONDATA" val="eyJoZGlkIjoiZGJiODk1ZmYxNmNmZGMzOWU4MzY5NTM4MTM5MjY4N2YifQ=="/>
  <p:tag name="commondata" val="eyJoZGlkIjoiNWU4MWFhZDIzNmMxOWZkMmZlYWRjZjI3MGRlODY0OTE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F88"/>
        </a:solidFill>
        <a:ln w="12700" cap="flat">
          <a:noFill/>
          <a:prstDash val="solid"/>
          <a:miter/>
        </a:ln>
        <a:effectLst>
          <a:outerShdw blurRad="127000" dist="63500" dir="2700000" algn="tl" rotWithShape="0">
            <a:schemeClr val="accent4">
              <a:alpha val="40000"/>
            </a:schemeClr>
          </a:outerShdw>
        </a:effectLst>
      </a:spPr>
      <a:bodyPr rtlCol="0" anchor="ctr"/>
      <a:lstStyle>
        <a:defPPr algn="l">
          <a:defRPr kumimoji="1" b="1">
            <a:solidFill>
              <a:srgbClr val="FFFFFF"/>
            </a:solidFill>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9568</Words>
  <Application>WPS 演示</Application>
  <PresentationFormat>宽屏</PresentationFormat>
  <Paragraphs>603</Paragraphs>
  <Slides>36</Slides>
  <Notes>32</Notes>
  <HiddenSlides>0</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36</vt:i4>
      </vt:variant>
    </vt:vector>
  </HeadingPairs>
  <TitlesOfParts>
    <vt:vector size="57" baseType="lpstr">
      <vt:lpstr>Arial</vt:lpstr>
      <vt:lpstr>宋体</vt:lpstr>
      <vt:lpstr>Wingdings</vt:lpstr>
      <vt:lpstr>Times New Roman</vt:lpstr>
      <vt:lpstr>Magneto</vt:lpstr>
      <vt:lpstr>Gabriola</vt:lpstr>
      <vt:lpstr>等线</vt:lpstr>
      <vt:lpstr>微软雅黑</vt:lpstr>
      <vt:lpstr>黑体</vt:lpstr>
      <vt:lpstr>Times New Roman</vt:lpstr>
      <vt:lpstr>Arial</vt:lpstr>
      <vt:lpstr>华文中宋</vt:lpstr>
      <vt:lpstr>Calibri</vt:lpstr>
      <vt:lpstr>Arial Unicode MS</vt:lpstr>
      <vt:lpstr>Wingdings</vt:lpstr>
      <vt:lpstr>HarmonyOS Sans SC Medium</vt:lpstr>
      <vt:lpstr>思源宋体 CN Heavy</vt:lpstr>
      <vt:lpstr>等线 Light</vt:lpstr>
      <vt:lpstr>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于云飞</dc:creator>
  <cp:lastModifiedBy>沈子建</cp:lastModifiedBy>
  <cp:revision>143</cp:revision>
  <cp:lastPrinted>2024-12-09T06:52:00Z</cp:lastPrinted>
  <dcterms:created xsi:type="dcterms:W3CDTF">2024-11-17T01:31:00Z</dcterms:created>
  <dcterms:modified xsi:type="dcterms:W3CDTF">2024-12-18T02:03:02Z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15A2D0C0AB514FA2BD79759E9CB6B85D_12</vt:lpwstr>
  </property>
  <property fmtid="{D5CDD505-2E9C-101B-9397-08002B2CF9AE}" pid="3" name="KSOProductBuildVer">
    <vt:lpwstr>2052-12.1.0.18276</vt:lpwstr>
  </property>
</Properties>
</file>